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3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4.xml" ContentType="application/vnd.openxmlformats-officedocument.theme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1.xml" ContentType="application/vnd.openxmlformats-officedocument.presentationml.notesSlid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notesSlides/notesSlide13.xml" ContentType="application/vnd.openxmlformats-officedocument.presentationml.notesSlide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63" r:id="rId2"/>
    <p:sldMasterId id="2147483676" r:id="rId3"/>
    <p:sldMasterId id="2147483689" r:id="rId4"/>
    <p:sldMasterId id="2147483703" r:id="rId5"/>
  </p:sldMasterIdLst>
  <p:notesMasterIdLst>
    <p:notesMasterId r:id="rId36"/>
  </p:notesMasterIdLst>
  <p:sldIdLst>
    <p:sldId id="258" r:id="rId6"/>
    <p:sldId id="259" r:id="rId7"/>
    <p:sldId id="257" r:id="rId8"/>
    <p:sldId id="335" r:id="rId9"/>
    <p:sldId id="352" r:id="rId10"/>
    <p:sldId id="274" r:id="rId11"/>
    <p:sldId id="353" r:id="rId12"/>
    <p:sldId id="275" r:id="rId13"/>
    <p:sldId id="354" r:id="rId14"/>
    <p:sldId id="370" r:id="rId15"/>
    <p:sldId id="371" r:id="rId16"/>
    <p:sldId id="372" r:id="rId17"/>
    <p:sldId id="373" r:id="rId18"/>
    <p:sldId id="339" r:id="rId19"/>
    <p:sldId id="341" r:id="rId20"/>
    <p:sldId id="374" r:id="rId21"/>
    <p:sldId id="375" r:id="rId22"/>
    <p:sldId id="376" r:id="rId23"/>
    <p:sldId id="344" r:id="rId24"/>
    <p:sldId id="377" r:id="rId25"/>
    <p:sldId id="330" r:id="rId26"/>
    <p:sldId id="342" r:id="rId27"/>
    <p:sldId id="356" r:id="rId28"/>
    <p:sldId id="357" r:id="rId29"/>
    <p:sldId id="358" r:id="rId30"/>
    <p:sldId id="378" r:id="rId31"/>
    <p:sldId id="321" r:id="rId32"/>
    <p:sldId id="355" r:id="rId33"/>
    <p:sldId id="359" r:id="rId34"/>
    <p:sldId id="360" r:id="rId35"/>
  </p:sldIdLst>
  <p:sldSz cx="12192000" cy="6858000"/>
  <p:notesSz cx="6858000" cy="9144000"/>
  <p:embeddedFontLst>
    <p:embeddedFont>
      <p:font typeface="等线" panose="02010600030101010101" pitchFamily="2" charset="-122"/>
      <p:regular r:id="rId37"/>
      <p:bold r:id="rId38"/>
    </p:embeddedFont>
    <p:embeddedFont>
      <p:font typeface="微软雅黑" panose="020B0503020204020204" pitchFamily="34" charset="-122"/>
      <p:regular r:id="rId39"/>
      <p:bold r:id="rId40"/>
    </p:embeddedFont>
    <p:embeddedFont>
      <p:font typeface="Gill Sans MT" panose="020B0502020104020203" pitchFamily="34" charset="77"/>
      <p:regular r:id="rId41"/>
      <p:bold r:id="rId42"/>
      <p:italic r:id="rId43"/>
      <p:boldItalic r:id="rId44"/>
    </p:embeddedFont>
    <p:embeddedFont>
      <p:font typeface="Wingdings 2" pitchFamily="2" charset="2"/>
      <p:regular r:id="rId45"/>
    </p:embeddedFont>
  </p:embeddedFontLst>
  <p:custDataLst>
    <p:tags r:id="rId46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84" autoAdjust="0"/>
    <p:restoredTop sz="87877" autoAdjust="0"/>
  </p:normalViewPr>
  <p:slideViewPr>
    <p:cSldViewPr snapToGrid="0">
      <p:cViewPr varScale="1">
        <p:scale>
          <a:sx n="111" d="100"/>
          <a:sy n="111" d="100"/>
        </p:scale>
        <p:origin x="121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font" Target="fonts/font3.fntdata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font" Target="fonts/font6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font" Target="fonts/font9.fntdata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notesMaster" Target="notesMasters/notesMaster1.xml"/><Relationship Id="rId49" Type="http://schemas.openxmlformats.org/officeDocument/2006/relationships/theme" Target="theme/theme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font" Target="fonts/font8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font" Target="fonts/font7.fntdata"/><Relationship Id="rId48" Type="http://schemas.openxmlformats.org/officeDocument/2006/relationships/viewProps" Target="viewProps.xml"/><Relationship Id="rId8" Type="http://schemas.openxmlformats.org/officeDocument/2006/relationships/slide" Target="slides/slide3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font" Target="fonts/font2.fntdata"/><Relationship Id="rId46" Type="http://schemas.openxmlformats.org/officeDocument/2006/relationships/tags" Target="tags/tag1.xml"/><Relationship Id="rId20" Type="http://schemas.openxmlformats.org/officeDocument/2006/relationships/slide" Target="slides/slide15.xml"/><Relationship Id="rId41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7F8CC7-286A-4FBB-946B-6F3BFBCED87D}" type="datetimeFigureOut">
              <a:rPr lang="zh-CN" altLang="en-US" smtClean="0"/>
              <a:t>2025/11/29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2234D2-BD49-4C90-999B-ABF038F1B5E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</a:pPr>
            <a:r>
              <a:rPr lang="zh-CN" altLang="zh-CN" sz="1200" dirty="0"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在《列子·汤问》中还记载了一个同时代的巧匠，名叫偃师。偃师比鲁班和墨子还要厉害，可以用木头、毛发、油漆等材料制造出惟妙惟肖的人偶，从外表看和真人无异，而且能歌善舞。偃师带着这个人偶去见周穆王，让它为大家献歌献舞。歌舞很成功，观众陶醉于其中。只是歌舞结束的时候出了差错，人偶向穆王的姬人们“暗送秋波”，惹得穆王大怒，要将偃师和这个人偶一并处死。偃师慌忙解释，并亲自动手把人偶剖开，果然是一堆零件。穆王这才相信这个人偶确实不是真人，赦免了偃师。鲁班和墨子听说这个故事后大为震撼，从此再也不敢自认为手艺高超了。这个故事当然只是个传说，</a:t>
            </a:r>
            <a:r>
              <a:rPr lang="en-US" altLang="zh-CN" sz="1200" dirty="0"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2000</a:t>
            </a:r>
            <a:r>
              <a:rPr lang="zh-CN" altLang="zh-CN" sz="1200" dirty="0"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多年前是不可能造出如此惟妙惟肖的人偶来的。尽管如此，这个故事充分体现了古人对智能机器的向往。</a:t>
            </a:r>
            <a:endParaRPr lang="zh-CN" altLang="zh-CN" sz="12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</a:pPr>
            <a:endParaRPr lang="zh-CN" altLang="zh-CN" sz="12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2234D2-BD49-4C90-999B-ABF038F1B5EC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zh-CN" sz="1200" spc="20" dirty="0">
                <a:solidFill>
                  <a:srgbClr val="060607"/>
                </a:solidFill>
                <a:effectLst/>
                <a:latin typeface="Helvetica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图片来自</a:t>
            </a:r>
            <a:r>
              <a:rPr lang="en-US" altLang="zh-CN" sz="12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Lewis</a:t>
            </a:r>
            <a:r>
              <a:rPr lang="zh-CN" altLang="zh-CN" sz="1200" dirty="0"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的</a:t>
            </a:r>
            <a:r>
              <a:rPr lang="en-US" altLang="zh-CN" sz="12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“The Silent Reader”</a:t>
            </a:r>
            <a:r>
              <a:rPr lang="zh-CN" altLang="zh-CN" sz="1200" dirty="0"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（</a:t>
            </a:r>
            <a:r>
              <a:rPr lang="en-US" altLang="zh-CN" sz="12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1920</a:t>
            </a:r>
            <a:r>
              <a:rPr lang="zh-CN" altLang="zh-CN" sz="1200" dirty="0"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）。</a:t>
            </a:r>
            <a:endParaRPr lang="zh-CN" altLang="zh-CN" sz="12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2234D2-BD49-4C90-999B-ABF038F1B5EC}" type="slidenum">
              <a:rPr lang="zh-CN" altLang="en-US" smtClean="0"/>
              <a:t>18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zh-CN" sz="1200" spc="20" dirty="0">
                <a:solidFill>
                  <a:srgbClr val="060607"/>
                </a:solidFill>
                <a:effectLst/>
                <a:latin typeface="Helvetica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图片来自</a:t>
            </a:r>
            <a:r>
              <a:rPr lang="en-US" altLang="zh-CN" sz="12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Lewis</a:t>
            </a:r>
            <a:r>
              <a:rPr lang="zh-CN" altLang="zh-CN" sz="1200" dirty="0"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的</a:t>
            </a:r>
            <a:r>
              <a:rPr lang="en-US" altLang="zh-CN" sz="12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“The Silent Reader”</a:t>
            </a:r>
            <a:r>
              <a:rPr lang="zh-CN" altLang="zh-CN" sz="1200" dirty="0"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（</a:t>
            </a:r>
            <a:r>
              <a:rPr lang="en-US" altLang="zh-CN" sz="12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1920</a:t>
            </a:r>
            <a:r>
              <a:rPr lang="zh-CN" altLang="zh-CN" sz="1200" dirty="0"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）。</a:t>
            </a:r>
            <a:endParaRPr lang="zh-CN" altLang="zh-CN" sz="12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2234D2-BD49-4C90-999B-ABF038F1B5EC}" type="slidenum">
              <a:rPr lang="zh-CN" altLang="en-US" smtClean="0"/>
              <a:t>19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小清爱提问</a:t>
            </a:r>
            <a:r>
              <a:rPr lang="en-US" altLang="zh-CN" dirty="0"/>
              <a:t>《</a:t>
            </a:r>
            <a:r>
              <a:rPr lang="zh-CN" altLang="en-US" dirty="0"/>
              <a:t>什么是图灵测试</a:t>
            </a:r>
            <a:r>
              <a:rPr lang="en-US" altLang="zh-CN" dirty="0"/>
              <a:t>》</a:t>
            </a:r>
            <a:r>
              <a:rPr lang="zh-CN" altLang="en-US" dirty="0"/>
              <a:t>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C2EBA0-E458-40E8-802E-5C171B90668C}" type="slidenum">
              <a:rPr lang="zh-CN" altLang="en-US" smtClean="0"/>
              <a:t>20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小清爱提问</a:t>
            </a:r>
            <a:r>
              <a:rPr lang="en-US" altLang="zh-CN" dirty="0"/>
              <a:t>《</a:t>
            </a:r>
            <a:r>
              <a:rPr lang="zh-CN" altLang="en-US" dirty="0"/>
              <a:t>为什么说图灵是人工智能之父</a:t>
            </a:r>
            <a:r>
              <a:rPr lang="en-US" altLang="zh-CN" dirty="0"/>
              <a:t>》</a:t>
            </a:r>
            <a:r>
              <a:rPr lang="zh-CN" altLang="en-US" dirty="0"/>
              <a:t>，总结图灵的三个贡献。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C2EBA0-E458-40E8-802E-5C171B90668C}" type="slidenum">
              <a:rPr lang="zh-CN" altLang="en-US" smtClean="0"/>
              <a:t>26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</a:pPr>
            <a:r>
              <a:rPr lang="zh-CN" altLang="zh-CN" sz="1200" dirty="0"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在《列子·汤问》中还记载了一个同时代的巧匠，名叫偃师。偃师比鲁班和墨子还要厉害，可以用木头、毛发、油漆等材料制造出惟妙惟肖的人偶，从外表看和真人无异，而且能歌善舞。偃师带着这个人偶去见周穆王，让它为大家献歌献舞。歌舞很成功，观众陶醉于其中。只是歌舞结束的时候出了差错，人偶向穆王的姬人们“暗送秋波”，惹得穆王大怒，要将偃师和这个人偶一并处死。偃师慌忙解释，并亲自动手把人偶剖开，果然是一堆零件。穆王这才相信这个人偶确实不是真人，赦免了偃师。鲁班和墨子听说这个故事后大为震撼，从此再也不敢自认为手艺高超了。这个故事当然只是个传说，</a:t>
            </a:r>
            <a:r>
              <a:rPr lang="en-US" altLang="zh-CN" sz="1200" dirty="0"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2000</a:t>
            </a:r>
            <a:r>
              <a:rPr lang="zh-CN" altLang="zh-CN" sz="1200" dirty="0"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多年前是不可能造出如此惟妙惟肖的人偶来的。尽管如此，这个故事充分体现了古人对智能机器的向往。</a:t>
            </a:r>
            <a:endParaRPr lang="zh-CN" altLang="zh-CN" sz="12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</a:pPr>
            <a:endParaRPr lang="zh-CN" altLang="zh-CN" sz="12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2234D2-BD49-4C90-999B-ABF038F1B5EC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</a:pPr>
            <a:r>
              <a:rPr lang="zh-CN" altLang="zh-CN" sz="1200" dirty="0"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在《列子·汤问》中还记载了一个同时代的巧匠，名叫偃师。偃师比鲁班和墨子还要厉害，可以用木头、毛发、油漆等材料制造出惟妙惟肖的人偶，从外表看和真人无异，而且能歌善舞。偃师带着这个人偶去见周穆王，让它为大家献歌献舞。歌舞很成功，观众陶醉于其中。只是歌舞结束的时候出了差错，人偶向穆王的姬人们“暗送秋波”，惹得穆王大怒，要将偃师和这个人偶一并处死。偃师慌忙解释，并亲自动手把人偶剖开，果然是一堆零件。穆王这才相信这个人偶确实不是真人，赦免了偃师。鲁班和墨子听说这个故事后大为震撼，从此再也不敢自认为手艺高超了。这个故事当然只是个传说，</a:t>
            </a:r>
            <a:r>
              <a:rPr lang="en-US" altLang="zh-CN" sz="1200" dirty="0"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2000</a:t>
            </a:r>
            <a:r>
              <a:rPr lang="zh-CN" altLang="zh-CN" sz="1200" dirty="0"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多年前是不可能造出如此惟妙惟肖的人偶来的。尽管如此，这个故事充分体现了古人对智能机器的向往。</a:t>
            </a:r>
            <a:endParaRPr lang="zh-CN" altLang="zh-CN" sz="12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</a:pPr>
            <a:endParaRPr lang="zh-CN" altLang="zh-CN" sz="12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2234D2-BD49-4C90-999B-ABF038F1B5EC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</a:pPr>
            <a:r>
              <a:rPr lang="zh-CN" altLang="zh-CN" sz="1200" dirty="0"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在《列子·汤问》中还记载了一个同时代的巧匠，名叫偃师。偃师比鲁班和墨子还要厉害，可以用木头、毛发、油漆等材料制造出惟妙惟肖的人偶，从外表看和真人无异，而且能歌善舞。偃师带着这个人偶去见周穆王，让它为大家献歌献舞。歌舞很成功，观众陶醉于其中。只是歌舞结束的时候出了差错，人偶向穆王的姬人们“暗送秋波”，惹得穆王大怒，要将偃师和这个人偶一并处死。偃师慌忙解释，并亲自动手把人偶剖开，果然是一堆零件。穆王这才相信这个人偶确实不是真人，赦免了偃师。鲁班和墨子听说这个故事后大为震撼，从此再也不敢自认为手艺高超了。这个故事当然只是个传说，</a:t>
            </a:r>
            <a:r>
              <a:rPr lang="en-US" altLang="zh-CN" sz="1200" dirty="0"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2000</a:t>
            </a:r>
            <a:r>
              <a:rPr lang="zh-CN" altLang="zh-CN" sz="1200" dirty="0"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多年前是不可能造出如此惟妙惟肖的人偶来的。尽管如此，这个故事充分体现了古人对智能机器的向往。</a:t>
            </a:r>
            <a:endParaRPr lang="zh-CN" altLang="zh-CN" sz="12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</a:pPr>
            <a:endParaRPr lang="zh-CN" altLang="zh-CN" sz="12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2234D2-BD49-4C90-999B-ABF038F1B5EC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C2EBA0-E458-40E8-802E-5C171B90668C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</a:pPr>
            <a:r>
              <a:rPr lang="zh-CN" altLang="zh-CN" sz="1200" dirty="0"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在《列子·汤问》中还记载了一个同时代的巧匠，名叫偃师。偃师比鲁班和墨子还要厉害，可以用木头、毛发、油漆等材料制造出惟妙惟肖的人偶，从外表看和真人无异，而且能歌善舞。偃师带着这个人偶去见周穆王，让它为大家献歌献舞。歌舞很成功，观众陶醉于其中。只是歌舞结束的时候出了差错，人偶向穆王的姬人们“暗送秋波”，惹得穆王大怒，要将偃师和这个人偶一并处死。偃师慌忙解释，并亲自动手把人偶剖开，果然是一堆零件。穆王这才相信这个人偶确实不是真人，赦免了偃师。鲁班和墨子听说这个故事后大为震撼，从此再也不敢自认为手艺高超了。这个故事当然只是个传说，</a:t>
            </a:r>
            <a:r>
              <a:rPr lang="en-US" altLang="zh-CN" sz="1200" dirty="0"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2000</a:t>
            </a:r>
            <a:r>
              <a:rPr lang="zh-CN" altLang="zh-CN" sz="1200" dirty="0"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多年前是不可能造出如此惟妙惟肖的人偶来的。尽管如此，这个故事充分体现了古人对智能机器的向往。</a:t>
            </a:r>
            <a:endParaRPr lang="zh-CN" altLang="zh-CN" sz="12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</a:pPr>
            <a:endParaRPr lang="zh-CN" altLang="zh-CN" sz="12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2234D2-BD49-4C90-999B-ABF038F1B5EC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zh-CN" sz="1200" spc="20" dirty="0">
                <a:solidFill>
                  <a:srgbClr val="060607"/>
                </a:solidFill>
                <a:effectLst/>
                <a:latin typeface="Helvetica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图片来自</a:t>
            </a:r>
            <a:r>
              <a:rPr lang="en-US" altLang="zh-CN" sz="12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Lewis</a:t>
            </a:r>
            <a:r>
              <a:rPr lang="zh-CN" altLang="zh-CN" sz="1200" dirty="0"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的</a:t>
            </a:r>
            <a:r>
              <a:rPr lang="en-US" altLang="zh-CN" sz="12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“The Silent Reader”</a:t>
            </a:r>
            <a:r>
              <a:rPr lang="zh-CN" altLang="zh-CN" sz="1200" dirty="0"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（</a:t>
            </a:r>
            <a:r>
              <a:rPr lang="en-US" altLang="zh-CN" sz="12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1920</a:t>
            </a:r>
            <a:r>
              <a:rPr lang="zh-CN" altLang="zh-CN" sz="1200" dirty="0"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）。</a:t>
            </a:r>
            <a:endParaRPr lang="zh-CN" altLang="zh-CN" sz="12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2234D2-BD49-4C90-999B-ABF038F1B5EC}" type="slidenum">
              <a:rPr lang="zh-CN" altLang="en-US" smtClean="0"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zh-CN" sz="1200" spc="20" dirty="0">
                <a:solidFill>
                  <a:srgbClr val="060607"/>
                </a:solidFill>
                <a:effectLst/>
                <a:latin typeface="Helvetica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图片来自</a:t>
            </a:r>
            <a:r>
              <a:rPr lang="en-US" altLang="zh-CN" sz="12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Lewis</a:t>
            </a:r>
            <a:r>
              <a:rPr lang="zh-CN" altLang="zh-CN" sz="1200" dirty="0"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的</a:t>
            </a:r>
            <a:r>
              <a:rPr lang="en-US" altLang="zh-CN" sz="12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“The Silent Reader”</a:t>
            </a:r>
            <a:r>
              <a:rPr lang="zh-CN" altLang="zh-CN" sz="1200" dirty="0"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（</a:t>
            </a:r>
            <a:r>
              <a:rPr lang="en-US" altLang="zh-CN" sz="12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1920</a:t>
            </a:r>
            <a:r>
              <a:rPr lang="zh-CN" altLang="zh-CN" sz="1200" dirty="0"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）。</a:t>
            </a:r>
            <a:endParaRPr lang="zh-CN" altLang="zh-CN" sz="12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2234D2-BD49-4C90-999B-ABF038F1B5EC}" type="slidenum">
              <a:rPr lang="zh-CN" altLang="en-US" smtClean="0"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zh-CN" sz="1200" spc="20" dirty="0">
                <a:solidFill>
                  <a:srgbClr val="060607"/>
                </a:solidFill>
                <a:effectLst/>
                <a:latin typeface="Helvetica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图片来自</a:t>
            </a:r>
            <a:r>
              <a:rPr lang="en-US" altLang="zh-CN" sz="12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Lewis</a:t>
            </a:r>
            <a:r>
              <a:rPr lang="zh-CN" altLang="zh-CN" sz="1200" dirty="0"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的</a:t>
            </a:r>
            <a:r>
              <a:rPr lang="en-US" altLang="zh-CN" sz="12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“The Silent Reader”</a:t>
            </a:r>
            <a:r>
              <a:rPr lang="zh-CN" altLang="zh-CN" sz="1200" dirty="0"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（</a:t>
            </a:r>
            <a:r>
              <a:rPr lang="en-US" altLang="zh-CN" sz="12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1920</a:t>
            </a:r>
            <a:r>
              <a:rPr lang="zh-CN" altLang="zh-CN" sz="1200" dirty="0"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）。</a:t>
            </a:r>
            <a:endParaRPr lang="zh-CN" altLang="zh-CN" sz="12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2234D2-BD49-4C90-999B-ABF038F1B5EC}" type="slidenum">
              <a:rPr lang="zh-CN" altLang="en-US" smtClean="0"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/>
          <p:cNvGrpSpPr/>
          <p:nvPr/>
        </p:nvGrpSpPr>
        <p:grpSpPr>
          <a:xfrm>
            <a:off x="599225" y="1736370"/>
            <a:ext cx="10993549" cy="1903301"/>
            <a:chOff x="599225" y="1921565"/>
            <a:chExt cx="10993549" cy="1903301"/>
          </a:xfrm>
        </p:grpSpPr>
        <p:sp>
          <p:nvSpPr>
            <p:cNvPr id="22" name="矩形 21"/>
            <p:cNvSpPr/>
            <p:nvPr/>
          </p:nvSpPr>
          <p:spPr>
            <a:xfrm>
              <a:off x="599225" y="1921565"/>
              <a:ext cx="10993549" cy="190330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8" name="半闭框 17"/>
            <p:cNvSpPr/>
            <p:nvPr/>
          </p:nvSpPr>
          <p:spPr>
            <a:xfrm>
              <a:off x="599225" y="1921565"/>
              <a:ext cx="821803" cy="867934"/>
            </a:xfrm>
            <a:prstGeom prst="halfFrame">
              <a:avLst>
                <a:gd name="adj1" fmla="val 23474"/>
                <a:gd name="adj2" fmla="val 23475"/>
              </a:avLst>
            </a:prstGeom>
            <a:solidFill>
              <a:srgbClr val="6608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10161778" y="3614195"/>
              <a:ext cx="1430996" cy="21067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963169" y="3819054"/>
            <a:ext cx="10265664" cy="1340999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2000" cap="none" baseline="0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3879E-DE3F-46AE-9601-CEC617E45663}" type="datetimeFigureOut">
              <a:rPr lang="zh-CN" altLang="en-US" smtClean="0"/>
              <a:t>2025/11/29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95559-B5C9-44B2-B309-9E110ED03028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3617" y="399620"/>
            <a:ext cx="2519157" cy="991863"/>
          </a:xfrm>
          <a:prstGeom prst="rect">
            <a:avLst/>
          </a:prstGeom>
        </p:spPr>
      </p:pic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963167" y="2023572"/>
            <a:ext cx="10265664" cy="1325563"/>
          </a:xfrm>
        </p:spPr>
        <p:txBody>
          <a:bodyPr anchor="b">
            <a:normAutofit/>
          </a:bodyPr>
          <a:lstStyle>
            <a:lvl1pPr>
              <a:defRPr lang="zh-CN" altLang="en-US" sz="3600" b="0" kern="1200" cap="none" baseline="0" dirty="0">
                <a:solidFill>
                  <a:srgbClr val="660874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395677"/>
            <a:ext cx="11029616" cy="56673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3" y="4962417"/>
            <a:ext cx="11029617" cy="59867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3879E-DE3F-46AE-9601-CEC617E45663}" type="datetimeFigureOut">
              <a:rPr lang="zh-CN" altLang="en-US" smtClean="0"/>
              <a:t>2025/11/29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95559-B5C9-44B2-B309-9E110ED0302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3376" y="2111829"/>
            <a:ext cx="10521388" cy="3379068"/>
          </a:xfrm>
          <a:prstGeom prst="rect">
            <a:avLst/>
          </a:prstGeom>
        </p:spPr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3879E-DE3F-46AE-9601-CEC617E45663}" type="datetimeFigureOut">
              <a:rPr lang="zh-CN" altLang="en-US" smtClean="0"/>
              <a:t>2025/11/29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95559-B5C9-44B2-B309-9E110ED03028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6"/>
          <p:cNvSpPr>
            <a:spLocks noChangeAspect="1"/>
          </p:cNvSpPr>
          <p:nvPr/>
        </p:nvSpPr>
        <p:spPr>
          <a:xfrm>
            <a:off x="8884030" y="675726"/>
            <a:ext cx="88976" cy="79183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Vertical Title 1"/>
          <p:cNvSpPr>
            <a:spLocks noGrp="1"/>
          </p:cNvSpPr>
          <p:nvPr>
            <p:ph type="title" orient="vert"/>
          </p:nvPr>
        </p:nvSpPr>
        <p:spPr>
          <a:xfrm>
            <a:off x="9169649" y="675726"/>
            <a:ext cx="1899496" cy="5183073"/>
          </a:xfrm>
          <a:prstGeom prst="rect">
            <a:avLst/>
          </a:prstGeom>
        </p:spPr>
        <p:txBody>
          <a:bodyPr vert="eaVert" anchor="b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2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791611" cy="5183073"/>
          </a:xfrm>
          <a:prstGeom prst="rect">
            <a:avLst/>
          </a:prstGeom>
        </p:spPr>
        <p:txBody>
          <a:bodyPr vert="eaVert" anchor="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3879E-DE3F-46AE-9601-CEC617E45663}" type="datetimeFigureOut">
              <a:rPr lang="zh-CN" altLang="en-US" smtClean="0"/>
              <a:t>2025/11/29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95559-B5C9-44B2-B309-9E110ED0302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1431883" y="2118167"/>
            <a:ext cx="10178926" cy="360247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3200"/>
            </a:lvl1pPr>
            <a:lvl2pPr algn="l">
              <a:defRPr sz="2800"/>
            </a:lvl2pPr>
            <a:lvl3pPr algn="l">
              <a:defRPr sz="2400"/>
            </a:lvl3pPr>
            <a:lvl4pPr algn="l">
              <a:defRPr sz="2000"/>
            </a:lvl4pPr>
            <a:lvl5pPr algn="l">
              <a:defRPr sz="200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597317"/>
            <a:ext cx="2844799" cy="365125"/>
          </a:xfrm>
        </p:spPr>
        <p:txBody>
          <a:bodyPr/>
          <a:lstStyle/>
          <a:p>
            <a:fld id="{37B3879E-DE3F-46AE-9601-CEC617E45663}" type="datetimeFigureOut">
              <a:rPr lang="zh-CN" altLang="en-US" smtClean="0"/>
              <a:t>2025/11/29</a:t>
            </a:fld>
            <a:endParaRPr lang="zh-CN" altLang="en-US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31882" y="5592991"/>
            <a:ext cx="6066519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597317"/>
            <a:ext cx="1052508" cy="365125"/>
          </a:xfrm>
        </p:spPr>
        <p:txBody>
          <a:bodyPr/>
          <a:lstStyle/>
          <a:p>
            <a:fld id="{A9895559-B5C9-44B2-B309-9E110ED03028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1431882" y="490438"/>
            <a:ext cx="10178925" cy="135145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1" name="Rectangle 8"/>
          <p:cNvSpPr/>
          <p:nvPr/>
        </p:nvSpPr>
        <p:spPr>
          <a:xfrm rot="5400000">
            <a:off x="-2692137" y="3263038"/>
            <a:ext cx="6858000" cy="33192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7"/>
          <p:cNvSpPr>
            <a:spLocks noChangeAspect="1"/>
          </p:cNvSpPr>
          <p:nvPr/>
        </p:nvSpPr>
        <p:spPr>
          <a:xfrm>
            <a:off x="447816" y="4914808"/>
            <a:ext cx="385561" cy="10322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13" name="日期占位符 12"/>
          <p:cNvSpPr>
            <a:spLocks noGrp="1"/>
          </p:cNvSpPr>
          <p:nvPr>
            <p:ph type="dt" sz="half" idx="10"/>
          </p:nvPr>
        </p:nvSpPr>
        <p:spPr>
          <a:xfrm>
            <a:off x="7523545" y="6054522"/>
            <a:ext cx="2523280" cy="365125"/>
          </a:xfrm>
        </p:spPr>
        <p:txBody>
          <a:bodyPr/>
          <a:lstStyle/>
          <a:p>
            <a:fld id="{37B3879E-DE3F-46AE-9601-CEC617E45663}" type="datetimeFigureOut">
              <a:rPr lang="zh-CN" altLang="en-US" smtClean="0"/>
              <a:t>2025/11/29</a:t>
            </a:fld>
            <a:endParaRPr lang="zh-CN" altLang="en-US"/>
          </a:p>
        </p:txBody>
      </p:sp>
      <p:sp>
        <p:nvSpPr>
          <p:cNvPr id="14" name="页脚占位符 13"/>
          <p:cNvSpPr>
            <a:spLocks noGrp="1"/>
          </p:cNvSpPr>
          <p:nvPr>
            <p:ph type="ftr" sz="quarter" idx="11"/>
          </p:nvPr>
        </p:nvSpPr>
        <p:spPr>
          <a:xfrm>
            <a:off x="833377" y="6054522"/>
            <a:ext cx="6585500" cy="360799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5" name="灯片编号占位符 14"/>
          <p:cNvSpPr>
            <a:spLocks noGrp="1"/>
          </p:cNvSpPr>
          <p:nvPr>
            <p:ph type="sldNum" sz="quarter" idx="12"/>
          </p:nvPr>
        </p:nvSpPr>
        <p:spPr>
          <a:xfrm>
            <a:off x="10151493" y="6054522"/>
            <a:ext cx="1203271" cy="365125"/>
          </a:xfrm>
        </p:spPr>
        <p:txBody>
          <a:bodyPr/>
          <a:lstStyle/>
          <a:p>
            <a:fld id="{A9895559-B5C9-44B2-B309-9E110ED03028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6" name="标题 15"/>
          <p:cNvSpPr>
            <a:spLocks noGrp="1"/>
          </p:cNvSpPr>
          <p:nvPr>
            <p:ph type="title"/>
          </p:nvPr>
        </p:nvSpPr>
        <p:spPr>
          <a:xfrm>
            <a:off x="1021463" y="4913486"/>
            <a:ext cx="10333301" cy="609039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 dirty="0"/>
          </a:p>
        </p:txBody>
      </p:sp>
      <p:sp>
        <p:nvSpPr>
          <p:cNvPr id="23" name="Subtitle 2"/>
          <p:cNvSpPr>
            <a:spLocks noGrp="1"/>
          </p:cNvSpPr>
          <p:nvPr>
            <p:ph type="subTitle" idx="13"/>
          </p:nvPr>
        </p:nvSpPr>
        <p:spPr>
          <a:xfrm>
            <a:off x="1021463" y="5608156"/>
            <a:ext cx="10333300" cy="36073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000" cap="none" baseline="0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/>
          <p:cNvGrpSpPr/>
          <p:nvPr/>
        </p:nvGrpSpPr>
        <p:grpSpPr>
          <a:xfrm>
            <a:off x="599225" y="1736370"/>
            <a:ext cx="10993549" cy="1903301"/>
            <a:chOff x="599225" y="1921565"/>
            <a:chExt cx="10993549" cy="1903301"/>
          </a:xfrm>
        </p:grpSpPr>
        <p:sp>
          <p:nvSpPr>
            <p:cNvPr id="22" name="矩形 21"/>
            <p:cNvSpPr/>
            <p:nvPr/>
          </p:nvSpPr>
          <p:spPr>
            <a:xfrm>
              <a:off x="599225" y="1921565"/>
              <a:ext cx="10993549" cy="190330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8" name="半闭框 17"/>
            <p:cNvSpPr/>
            <p:nvPr/>
          </p:nvSpPr>
          <p:spPr>
            <a:xfrm>
              <a:off x="599225" y="1921565"/>
              <a:ext cx="821803" cy="867934"/>
            </a:xfrm>
            <a:prstGeom prst="halfFrame">
              <a:avLst>
                <a:gd name="adj1" fmla="val 23474"/>
                <a:gd name="adj2" fmla="val 23475"/>
              </a:avLst>
            </a:prstGeom>
            <a:solidFill>
              <a:srgbClr val="6608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10161778" y="3614195"/>
              <a:ext cx="1430996" cy="21067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963169" y="3819054"/>
            <a:ext cx="10265664" cy="1340999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2000" cap="none" baseline="0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3879E-DE3F-46AE-9601-CEC617E45663}" type="datetimeFigureOut">
              <a:rPr lang="zh-CN" altLang="en-US" smtClean="0"/>
              <a:t>2025/11/29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95559-B5C9-44B2-B309-9E110ED03028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3617" y="399620"/>
            <a:ext cx="2519157" cy="991863"/>
          </a:xfrm>
          <a:prstGeom prst="rect">
            <a:avLst/>
          </a:prstGeom>
        </p:spPr>
      </p:pic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963167" y="2023572"/>
            <a:ext cx="10265664" cy="1325563"/>
          </a:xfrm>
        </p:spPr>
        <p:txBody>
          <a:bodyPr anchor="b">
            <a:normAutofit/>
          </a:bodyPr>
          <a:lstStyle>
            <a:lvl1pPr>
              <a:defRPr lang="zh-CN" altLang="en-US" sz="3600" b="0" kern="1200" cap="none" baseline="0" dirty="0">
                <a:solidFill>
                  <a:srgbClr val="660874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3879E-DE3F-46AE-9601-CEC617E45663}" type="datetimeFigureOut">
              <a:rPr lang="zh-CN" altLang="en-US" smtClean="0"/>
              <a:t>2025/11/29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95559-B5C9-44B2-B309-9E110ED03028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6" name="文本占位符 11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36825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  <a:endParaRPr kumimoji="1" lang="zh-CN" altLang="en-US" dirty="0"/>
          </a:p>
        </p:txBody>
      </p:sp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1431883" y="2118167"/>
            <a:ext cx="10178926" cy="360247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3200"/>
            </a:lvl1pPr>
            <a:lvl2pPr algn="l">
              <a:defRPr sz="2800"/>
            </a:lvl2pPr>
            <a:lvl3pPr algn="l">
              <a:defRPr sz="2400"/>
            </a:lvl3pPr>
            <a:lvl4pPr algn="l">
              <a:defRPr sz="2000"/>
            </a:lvl4pPr>
            <a:lvl5pPr algn="l">
              <a:defRPr sz="200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597317"/>
            <a:ext cx="2844799" cy="365125"/>
          </a:xfrm>
        </p:spPr>
        <p:txBody>
          <a:bodyPr/>
          <a:lstStyle/>
          <a:p>
            <a:fld id="{37B3879E-DE3F-46AE-9601-CEC617E45663}" type="datetimeFigureOut">
              <a:rPr lang="zh-CN" altLang="en-US" smtClean="0"/>
              <a:t>2025/11/29</a:t>
            </a:fld>
            <a:endParaRPr lang="zh-CN" altLang="en-US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31882" y="5592991"/>
            <a:ext cx="6066519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597317"/>
            <a:ext cx="1052508" cy="365125"/>
          </a:xfrm>
        </p:spPr>
        <p:txBody>
          <a:bodyPr/>
          <a:lstStyle/>
          <a:p>
            <a:fld id="{A9895559-B5C9-44B2-B309-9E110ED03028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1431882" y="490438"/>
            <a:ext cx="10178925" cy="135145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1" name="Rectangle 8"/>
          <p:cNvSpPr/>
          <p:nvPr/>
        </p:nvSpPr>
        <p:spPr>
          <a:xfrm rot="5400000">
            <a:off x="-2692137" y="3263038"/>
            <a:ext cx="6858000" cy="33192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599225" y="1736370"/>
            <a:ext cx="10993549" cy="1903301"/>
            <a:chOff x="599225" y="1921565"/>
            <a:chExt cx="10993549" cy="1903301"/>
          </a:xfrm>
        </p:grpSpPr>
        <p:sp>
          <p:nvSpPr>
            <p:cNvPr id="10" name="矩形 9"/>
            <p:cNvSpPr/>
            <p:nvPr/>
          </p:nvSpPr>
          <p:spPr>
            <a:xfrm>
              <a:off x="599225" y="1921565"/>
              <a:ext cx="10993549" cy="190330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599227" y="1921566"/>
              <a:ext cx="192900" cy="19033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25" name="Subtitle 2"/>
          <p:cNvSpPr>
            <a:spLocks noGrp="1"/>
          </p:cNvSpPr>
          <p:nvPr>
            <p:ph type="subTitle" idx="1"/>
          </p:nvPr>
        </p:nvSpPr>
        <p:spPr>
          <a:xfrm>
            <a:off x="963169" y="3830629"/>
            <a:ext cx="10265664" cy="1340999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2000" cap="none" baseline="0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27" name="日期占位符 10"/>
          <p:cNvSpPr>
            <a:spLocks noGrp="1"/>
          </p:cNvSpPr>
          <p:nvPr>
            <p:ph type="dt" sz="half" idx="10"/>
          </p:nvPr>
        </p:nvSpPr>
        <p:spPr>
          <a:xfrm>
            <a:off x="7523545" y="5597323"/>
            <a:ext cx="2523280" cy="365125"/>
          </a:xfrm>
        </p:spPr>
        <p:txBody>
          <a:bodyPr/>
          <a:lstStyle/>
          <a:p>
            <a:fld id="{37B3879E-DE3F-46AE-9601-CEC617E45663}" type="datetimeFigureOut">
              <a:rPr lang="zh-CN" altLang="en-US" smtClean="0"/>
              <a:t>2025/11/29</a:t>
            </a:fld>
            <a:endParaRPr lang="zh-CN" altLang="en-US"/>
          </a:p>
        </p:txBody>
      </p:sp>
      <p:sp>
        <p:nvSpPr>
          <p:cNvPr id="28" name="页脚占位符 11"/>
          <p:cNvSpPr>
            <a:spLocks noGrp="1"/>
          </p:cNvSpPr>
          <p:nvPr>
            <p:ph type="ftr" sz="quarter" idx="11"/>
          </p:nvPr>
        </p:nvSpPr>
        <p:spPr>
          <a:xfrm>
            <a:off x="833377" y="5592997"/>
            <a:ext cx="65855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29" name="灯片编号占位符 12"/>
          <p:cNvSpPr>
            <a:spLocks noGrp="1"/>
          </p:cNvSpPr>
          <p:nvPr>
            <p:ph type="sldNum" sz="quarter" idx="12"/>
          </p:nvPr>
        </p:nvSpPr>
        <p:spPr>
          <a:xfrm>
            <a:off x="10151493" y="5597323"/>
            <a:ext cx="1203271" cy="365125"/>
          </a:xfrm>
        </p:spPr>
        <p:txBody>
          <a:bodyPr/>
          <a:lstStyle/>
          <a:p>
            <a:fld id="{A9895559-B5C9-44B2-B309-9E110ED03028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963169" y="1909598"/>
            <a:ext cx="10265664" cy="1556843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4" y="2228005"/>
            <a:ext cx="5422391" cy="324263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5"/>
            <a:ext cx="5422392" cy="324263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3879E-DE3F-46AE-9601-CEC617E45663}" type="datetimeFigureOut">
              <a:rPr lang="zh-CN" altLang="en-US" smtClean="0"/>
              <a:t>2025/11/29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95559-B5C9-44B2-B309-9E110ED03028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3879E-DE3F-46AE-9601-CEC617E45663}" type="datetimeFigureOut">
              <a:rPr lang="zh-CN" altLang="en-US" smtClean="0"/>
              <a:t>2025/11/29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95559-B5C9-44B2-B309-9E110ED03028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6" name="文本占位符 11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36825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  <a:endParaRPr kumimoji="1" lang="zh-CN" altLang="en-US" dirty="0"/>
          </a:p>
        </p:txBody>
      </p:sp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20" y="1840986"/>
            <a:ext cx="5087075" cy="53600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5" y="2516146"/>
            <a:ext cx="5393100" cy="2934999"/>
          </a:xfrm>
          <a:prstGeom prst="rect">
            <a:avLst/>
          </a:prstGeom>
        </p:spPr>
        <p:txBody>
          <a:bodyPr anchor="t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7" y="1840986"/>
            <a:ext cx="5087073" cy="55337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10" y="2516146"/>
            <a:ext cx="5393100" cy="2934999"/>
          </a:xfrm>
          <a:prstGeom prst="rect">
            <a:avLst/>
          </a:prstGeom>
        </p:spPr>
        <p:txBody>
          <a:bodyPr anchor="t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3879E-DE3F-46AE-9601-CEC617E45663}" type="datetimeFigureOut">
              <a:rPr lang="zh-CN" altLang="en-US" smtClean="0"/>
              <a:t>2025/11/29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95559-B5C9-44B2-B309-9E110ED03028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3879E-DE3F-46AE-9601-CEC617E45663}" type="datetimeFigureOut">
              <a:rPr lang="zh-CN" altLang="en-US" smtClean="0"/>
              <a:t>2025/11/29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95559-B5C9-44B2-B309-9E110ED03028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3879E-DE3F-46AE-9601-CEC617E45663}" type="datetimeFigureOut">
              <a:rPr lang="zh-CN" altLang="en-US" smtClean="0"/>
              <a:t>2025/11/29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95559-B5C9-44B2-B309-9E110ED0302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7"/>
          <p:cNvSpPr>
            <a:spLocks noChangeAspect="1"/>
          </p:cNvSpPr>
          <p:nvPr/>
        </p:nvSpPr>
        <p:spPr>
          <a:xfrm>
            <a:off x="447816" y="4914808"/>
            <a:ext cx="385561" cy="10322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13" name="日期占位符 12"/>
          <p:cNvSpPr>
            <a:spLocks noGrp="1"/>
          </p:cNvSpPr>
          <p:nvPr>
            <p:ph type="dt" sz="half" idx="10"/>
          </p:nvPr>
        </p:nvSpPr>
        <p:spPr>
          <a:xfrm>
            <a:off x="7523545" y="6054522"/>
            <a:ext cx="2523280" cy="365125"/>
          </a:xfrm>
        </p:spPr>
        <p:txBody>
          <a:bodyPr/>
          <a:lstStyle/>
          <a:p>
            <a:fld id="{37B3879E-DE3F-46AE-9601-CEC617E45663}" type="datetimeFigureOut">
              <a:rPr lang="zh-CN" altLang="en-US" smtClean="0"/>
              <a:t>2025/11/29</a:t>
            </a:fld>
            <a:endParaRPr lang="zh-CN" altLang="en-US"/>
          </a:p>
        </p:txBody>
      </p:sp>
      <p:sp>
        <p:nvSpPr>
          <p:cNvPr id="14" name="页脚占位符 13"/>
          <p:cNvSpPr>
            <a:spLocks noGrp="1"/>
          </p:cNvSpPr>
          <p:nvPr>
            <p:ph type="ftr" sz="quarter" idx="11"/>
          </p:nvPr>
        </p:nvSpPr>
        <p:spPr>
          <a:xfrm>
            <a:off x="833377" y="6054522"/>
            <a:ext cx="6585500" cy="360799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5" name="灯片编号占位符 14"/>
          <p:cNvSpPr>
            <a:spLocks noGrp="1"/>
          </p:cNvSpPr>
          <p:nvPr>
            <p:ph type="sldNum" sz="quarter" idx="12"/>
          </p:nvPr>
        </p:nvSpPr>
        <p:spPr>
          <a:xfrm>
            <a:off x="10151493" y="6054522"/>
            <a:ext cx="1203271" cy="365125"/>
          </a:xfrm>
        </p:spPr>
        <p:txBody>
          <a:bodyPr/>
          <a:lstStyle/>
          <a:p>
            <a:fld id="{A9895559-B5C9-44B2-B309-9E110ED03028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6" name="标题 15"/>
          <p:cNvSpPr>
            <a:spLocks noGrp="1"/>
          </p:cNvSpPr>
          <p:nvPr>
            <p:ph type="title"/>
          </p:nvPr>
        </p:nvSpPr>
        <p:spPr>
          <a:xfrm>
            <a:off x="1021463" y="4913486"/>
            <a:ext cx="10333301" cy="609039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 dirty="0"/>
          </a:p>
        </p:txBody>
      </p:sp>
      <p:sp>
        <p:nvSpPr>
          <p:cNvPr id="23" name="Subtitle 2"/>
          <p:cNvSpPr>
            <a:spLocks noGrp="1"/>
          </p:cNvSpPr>
          <p:nvPr>
            <p:ph type="subTitle" idx="13"/>
          </p:nvPr>
        </p:nvSpPr>
        <p:spPr>
          <a:xfrm>
            <a:off x="1021463" y="5608156"/>
            <a:ext cx="10333300" cy="36073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000" cap="none" baseline="0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395677"/>
            <a:ext cx="11029616" cy="56673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3" y="4962417"/>
            <a:ext cx="11029617" cy="59867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3879E-DE3F-46AE-9601-CEC617E45663}" type="datetimeFigureOut">
              <a:rPr lang="zh-CN" altLang="en-US" smtClean="0"/>
              <a:t>2025/11/29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95559-B5C9-44B2-B309-9E110ED0302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3376" y="2111829"/>
            <a:ext cx="10521388" cy="3379068"/>
          </a:xfrm>
          <a:prstGeom prst="rect">
            <a:avLst/>
          </a:prstGeom>
        </p:spPr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3879E-DE3F-46AE-9601-CEC617E45663}" type="datetimeFigureOut">
              <a:rPr lang="zh-CN" altLang="en-US" smtClean="0"/>
              <a:t>2025/11/29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95559-B5C9-44B2-B309-9E110ED03028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6"/>
          <p:cNvSpPr>
            <a:spLocks noChangeAspect="1"/>
          </p:cNvSpPr>
          <p:nvPr/>
        </p:nvSpPr>
        <p:spPr>
          <a:xfrm>
            <a:off x="8884030" y="675726"/>
            <a:ext cx="88976" cy="79183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Vertical Title 1"/>
          <p:cNvSpPr>
            <a:spLocks noGrp="1"/>
          </p:cNvSpPr>
          <p:nvPr>
            <p:ph type="title" orient="vert"/>
          </p:nvPr>
        </p:nvSpPr>
        <p:spPr>
          <a:xfrm>
            <a:off x="9169649" y="675726"/>
            <a:ext cx="1899496" cy="5183073"/>
          </a:xfrm>
          <a:prstGeom prst="rect">
            <a:avLst/>
          </a:prstGeom>
        </p:spPr>
        <p:txBody>
          <a:bodyPr vert="eaVert" anchor="b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2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791611" cy="5183073"/>
          </a:xfrm>
          <a:prstGeom prst="rect">
            <a:avLst/>
          </a:prstGeom>
        </p:spPr>
        <p:txBody>
          <a:bodyPr vert="eaVert" anchor="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3879E-DE3F-46AE-9601-CEC617E45663}" type="datetimeFigureOut">
              <a:rPr lang="zh-CN" altLang="en-US" smtClean="0"/>
              <a:t>2025/11/29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95559-B5C9-44B2-B309-9E110ED0302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/>
          <p:cNvGrpSpPr/>
          <p:nvPr/>
        </p:nvGrpSpPr>
        <p:grpSpPr>
          <a:xfrm>
            <a:off x="599225" y="1736370"/>
            <a:ext cx="10993549" cy="1903301"/>
            <a:chOff x="599225" y="1921565"/>
            <a:chExt cx="10993549" cy="1903301"/>
          </a:xfrm>
        </p:grpSpPr>
        <p:sp>
          <p:nvSpPr>
            <p:cNvPr id="22" name="矩形 21"/>
            <p:cNvSpPr/>
            <p:nvPr userDrawn="1"/>
          </p:nvSpPr>
          <p:spPr>
            <a:xfrm>
              <a:off x="599225" y="1921565"/>
              <a:ext cx="10993549" cy="190330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8" name="半闭框 17"/>
            <p:cNvSpPr/>
            <p:nvPr userDrawn="1"/>
          </p:nvSpPr>
          <p:spPr>
            <a:xfrm>
              <a:off x="599225" y="1921565"/>
              <a:ext cx="821803" cy="867934"/>
            </a:xfrm>
            <a:prstGeom prst="halfFrame">
              <a:avLst>
                <a:gd name="adj1" fmla="val 23474"/>
                <a:gd name="adj2" fmla="val 23475"/>
              </a:avLst>
            </a:prstGeom>
            <a:solidFill>
              <a:srgbClr val="6608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4" name="矩形 23"/>
            <p:cNvSpPr/>
            <p:nvPr userDrawn="1"/>
          </p:nvSpPr>
          <p:spPr>
            <a:xfrm>
              <a:off x="10161778" y="3614195"/>
              <a:ext cx="1430996" cy="21067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963169" y="3819054"/>
            <a:ext cx="10265664" cy="1340999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2000" cap="none" baseline="0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3879E-DE3F-46AE-9601-CEC617E45663}" type="datetimeFigureOut">
              <a:rPr lang="zh-CN" altLang="en-US" smtClean="0"/>
              <a:t>2025/11/29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95559-B5C9-44B2-B309-9E110ED03028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3617" y="399620"/>
            <a:ext cx="2519157" cy="991863"/>
          </a:xfrm>
          <a:prstGeom prst="rect">
            <a:avLst/>
          </a:prstGeom>
        </p:spPr>
      </p:pic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963167" y="2023572"/>
            <a:ext cx="10265664" cy="1325563"/>
          </a:xfrm>
        </p:spPr>
        <p:txBody>
          <a:bodyPr anchor="b">
            <a:normAutofit/>
          </a:bodyPr>
          <a:lstStyle>
            <a:lvl1pPr>
              <a:defRPr lang="zh-CN" altLang="en-US" sz="3600" b="0" kern="1200" cap="none" baseline="0" dirty="0">
                <a:solidFill>
                  <a:srgbClr val="660874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3879E-DE3F-46AE-9601-CEC617E45663}" type="datetimeFigureOut">
              <a:rPr lang="zh-CN" altLang="en-US" smtClean="0"/>
              <a:t>2025/11/29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95559-B5C9-44B2-B309-9E110ED03028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6" name="文本占位符 11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36825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  <a:endParaRPr kumimoji="1" lang="zh-CN" altLang="en-US" dirty="0"/>
          </a:p>
        </p:txBody>
      </p:sp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1431883" y="2118167"/>
            <a:ext cx="10178926" cy="360247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3200"/>
            </a:lvl1pPr>
            <a:lvl2pPr algn="l">
              <a:defRPr sz="2800"/>
            </a:lvl2pPr>
            <a:lvl3pPr algn="l">
              <a:defRPr sz="2400"/>
            </a:lvl3pPr>
            <a:lvl4pPr algn="l">
              <a:defRPr sz="2000"/>
            </a:lvl4pPr>
            <a:lvl5pPr algn="l">
              <a:defRPr sz="200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597317"/>
            <a:ext cx="2844799" cy="365125"/>
          </a:xfrm>
        </p:spPr>
        <p:txBody>
          <a:bodyPr/>
          <a:lstStyle/>
          <a:p>
            <a:fld id="{37B3879E-DE3F-46AE-9601-CEC617E45663}" type="datetimeFigureOut">
              <a:rPr lang="zh-CN" altLang="en-US" smtClean="0"/>
              <a:t>2025/11/29</a:t>
            </a:fld>
            <a:endParaRPr lang="zh-CN" altLang="en-US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31882" y="5592991"/>
            <a:ext cx="6066519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597317"/>
            <a:ext cx="1052508" cy="365125"/>
          </a:xfrm>
        </p:spPr>
        <p:txBody>
          <a:bodyPr/>
          <a:lstStyle/>
          <a:p>
            <a:fld id="{A9895559-B5C9-44B2-B309-9E110ED03028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1431882" y="490438"/>
            <a:ext cx="10178925" cy="135145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1" name="Rectangle 8"/>
          <p:cNvSpPr/>
          <p:nvPr/>
        </p:nvSpPr>
        <p:spPr>
          <a:xfrm rot="5400000">
            <a:off x="-2692137" y="3263038"/>
            <a:ext cx="6858000" cy="33192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1431883" y="2118167"/>
            <a:ext cx="10178926" cy="360247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3200"/>
            </a:lvl1pPr>
            <a:lvl2pPr algn="l">
              <a:defRPr sz="2800"/>
            </a:lvl2pPr>
            <a:lvl3pPr algn="l">
              <a:defRPr sz="2400"/>
            </a:lvl3pPr>
            <a:lvl4pPr algn="l">
              <a:defRPr sz="2000"/>
            </a:lvl4pPr>
            <a:lvl5pPr algn="l">
              <a:defRPr sz="200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597317"/>
            <a:ext cx="2844799" cy="365125"/>
          </a:xfrm>
        </p:spPr>
        <p:txBody>
          <a:bodyPr/>
          <a:lstStyle/>
          <a:p>
            <a:fld id="{37B3879E-DE3F-46AE-9601-CEC617E45663}" type="datetimeFigureOut">
              <a:rPr lang="zh-CN" altLang="en-US" smtClean="0"/>
              <a:t>2025/11/29</a:t>
            </a:fld>
            <a:endParaRPr lang="zh-CN" altLang="en-US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31882" y="5592991"/>
            <a:ext cx="6066519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597317"/>
            <a:ext cx="1052508" cy="365125"/>
          </a:xfrm>
        </p:spPr>
        <p:txBody>
          <a:bodyPr/>
          <a:lstStyle/>
          <a:p>
            <a:fld id="{A9895559-B5C9-44B2-B309-9E110ED03028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1431882" y="490438"/>
            <a:ext cx="10178925" cy="135145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1" name="Rectangle 8"/>
          <p:cNvSpPr/>
          <p:nvPr/>
        </p:nvSpPr>
        <p:spPr>
          <a:xfrm rot="5400000">
            <a:off x="-2692137" y="3263038"/>
            <a:ext cx="6858000" cy="33192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599225" y="1736370"/>
            <a:ext cx="10993549" cy="1903301"/>
            <a:chOff x="599225" y="1921565"/>
            <a:chExt cx="10993549" cy="1903301"/>
          </a:xfrm>
        </p:grpSpPr>
        <p:sp>
          <p:nvSpPr>
            <p:cNvPr id="10" name="矩形 9"/>
            <p:cNvSpPr/>
            <p:nvPr userDrawn="1"/>
          </p:nvSpPr>
          <p:spPr>
            <a:xfrm>
              <a:off x="599225" y="1921565"/>
              <a:ext cx="10993549" cy="190330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" name="矩形 11"/>
            <p:cNvSpPr/>
            <p:nvPr userDrawn="1"/>
          </p:nvSpPr>
          <p:spPr>
            <a:xfrm>
              <a:off x="599227" y="1921566"/>
              <a:ext cx="192900" cy="19033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25" name="Subtitle 2"/>
          <p:cNvSpPr>
            <a:spLocks noGrp="1"/>
          </p:cNvSpPr>
          <p:nvPr>
            <p:ph type="subTitle" idx="1"/>
          </p:nvPr>
        </p:nvSpPr>
        <p:spPr>
          <a:xfrm>
            <a:off x="963169" y="3830629"/>
            <a:ext cx="10265664" cy="1340999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2000" cap="none" baseline="0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27" name="日期占位符 10"/>
          <p:cNvSpPr>
            <a:spLocks noGrp="1"/>
          </p:cNvSpPr>
          <p:nvPr>
            <p:ph type="dt" sz="half" idx="10"/>
          </p:nvPr>
        </p:nvSpPr>
        <p:spPr>
          <a:xfrm>
            <a:off x="7523545" y="5597323"/>
            <a:ext cx="2523280" cy="365125"/>
          </a:xfrm>
        </p:spPr>
        <p:txBody>
          <a:bodyPr/>
          <a:lstStyle/>
          <a:p>
            <a:fld id="{37B3879E-DE3F-46AE-9601-CEC617E45663}" type="datetimeFigureOut">
              <a:rPr lang="zh-CN" altLang="en-US" smtClean="0"/>
              <a:t>2025/11/29</a:t>
            </a:fld>
            <a:endParaRPr lang="zh-CN" altLang="en-US"/>
          </a:p>
        </p:txBody>
      </p:sp>
      <p:sp>
        <p:nvSpPr>
          <p:cNvPr id="28" name="页脚占位符 11"/>
          <p:cNvSpPr>
            <a:spLocks noGrp="1"/>
          </p:cNvSpPr>
          <p:nvPr>
            <p:ph type="ftr" sz="quarter" idx="11"/>
          </p:nvPr>
        </p:nvSpPr>
        <p:spPr>
          <a:xfrm>
            <a:off x="833377" y="5592997"/>
            <a:ext cx="65855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29" name="灯片编号占位符 12"/>
          <p:cNvSpPr>
            <a:spLocks noGrp="1"/>
          </p:cNvSpPr>
          <p:nvPr>
            <p:ph type="sldNum" sz="quarter" idx="12"/>
          </p:nvPr>
        </p:nvSpPr>
        <p:spPr>
          <a:xfrm>
            <a:off x="10151493" y="5597323"/>
            <a:ext cx="1203271" cy="365125"/>
          </a:xfrm>
        </p:spPr>
        <p:txBody>
          <a:bodyPr/>
          <a:lstStyle/>
          <a:p>
            <a:fld id="{A9895559-B5C9-44B2-B309-9E110ED03028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963169" y="1909598"/>
            <a:ext cx="10265664" cy="1556843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4" y="2228005"/>
            <a:ext cx="5422391" cy="324263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5"/>
            <a:ext cx="5422392" cy="324263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3879E-DE3F-46AE-9601-CEC617E45663}" type="datetimeFigureOut">
              <a:rPr lang="zh-CN" altLang="en-US" smtClean="0"/>
              <a:t>2025/11/29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95559-B5C9-44B2-B309-9E110ED03028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20" y="1840986"/>
            <a:ext cx="5087075" cy="53600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5" y="2516146"/>
            <a:ext cx="5393100" cy="2934999"/>
          </a:xfrm>
          <a:prstGeom prst="rect">
            <a:avLst/>
          </a:prstGeom>
        </p:spPr>
        <p:txBody>
          <a:bodyPr anchor="t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7" y="1840986"/>
            <a:ext cx="5087073" cy="55337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10" y="2516146"/>
            <a:ext cx="5393100" cy="2934999"/>
          </a:xfrm>
          <a:prstGeom prst="rect">
            <a:avLst/>
          </a:prstGeom>
        </p:spPr>
        <p:txBody>
          <a:bodyPr anchor="t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3879E-DE3F-46AE-9601-CEC617E45663}" type="datetimeFigureOut">
              <a:rPr lang="zh-CN" altLang="en-US" smtClean="0"/>
              <a:t>2025/11/29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95559-B5C9-44B2-B309-9E110ED03028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3879E-DE3F-46AE-9601-CEC617E45663}" type="datetimeFigureOut">
              <a:rPr lang="zh-CN" altLang="en-US" smtClean="0"/>
              <a:t>2025/11/29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95559-B5C9-44B2-B309-9E110ED03028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3879E-DE3F-46AE-9601-CEC617E45663}" type="datetimeFigureOut">
              <a:rPr lang="zh-CN" altLang="en-US" smtClean="0"/>
              <a:t>2025/11/29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95559-B5C9-44B2-B309-9E110ED0302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7"/>
          <p:cNvSpPr>
            <a:spLocks noChangeAspect="1"/>
          </p:cNvSpPr>
          <p:nvPr/>
        </p:nvSpPr>
        <p:spPr>
          <a:xfrm>
            <a:off x="447816" y="4914808"/>
            <a:ext cx="385561" cy="10322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13" name="日期占位符 12"/>
          <p:cNvSpPr>
            <a:spLocks noGrp="1"/>
          </p:cNvSpPr>
          <p:nvPr>
            <p:ph type="dt" sz="half" idx="10"/>
          </p:nvPr>
        </p:nvSpPr>
        <p:spPr>
          <a:xfrm>
            <a:off x="7523545" y="6054522"/>
            <a:ext cx="2523280" cy="365125"/>
          </a:xfrm>
        </p:spPr>
        <p:txBody>
          <a:bodyPr/>
          <a:lstStyle/>
          <a:p>
            <a:fld id="{37B3879E-DE3F-46AE-9601-CEC617E45663}" type="datetimeFigureOut">
              <a:rPr lang="zh-CN" altLang="en-US" smtClean="0"/>
              <a:t>2025/11/29</a:t>
            </a:fld>
            <a:endParaRPr lang="zh-CN" altLang="en-US"/>
          </a:p>
        </p:txBody>
      </p:sp>
      <p:sp>
        <p:nvSpPr>
          <p:cNvPr id="14" name="页脚占位符 13"/>
          <p:cNvSpPr>
            <a:spLocks noGrp="1"/>
          </p:cNvSpPr>
          <p:nvPr>
            <p:ph type="ftr" sz="quarter" idx="11"/>
          </p:nvPr>
        </p:nvSpPr>
        <p:spPr>
          <a:xfrm>
            <a:off x="833377" y="6054522"/>
            <a:ext cx="6585500" cy="360799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5" name="灯片编号占位符 14"/>
          <p:cNvSpPr>
            <a:spLocks noGrp="1"/>
          </p:cNvSpPr>
          <p:nvPr>
            <p:ph type="sldNum" sz="quarter" idx="12"/>
          </p:nvPr>
        </p:nvSpPr>
        <p:spPr>
          <a:xfrm>
            <a:off x="10151493" y="6054522"/>
            <a:ext cx="1203271" cy="365125"/>
          </a:xfrm>
        </p:spPr>
        <p:txBody>
          <a:bodyPr/>
          <a:lstStyle/>
          <a:p>
            <a:fld id="{A9895559-B5C9-44B2-B309-9E110ED03028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6" name="标题 15"/>
          <p:cNvSpPr>
            <a:spLocks noGrp="1"/>
          </p:cNvSpPr>
          <p:nvPr>
            <p:ph type="title"/>
          </p:nvPr>
        </p:nvSpPr>
        <p:spPr>
          <a:xfrm>
            <a:off x="1021463" y="4913486"/>
            <a:ext cx="10333301" cy="609039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 dirty="0"/>
          </a:p>
        </p:txBody>
      </p:sp>
      <p:sp>
        <p:nvSpPr>
          <p:cNvPr id="23" name="Subtitle 2"/>
          <p:cNvSpPr>
            <a:spLocks noGrp="1"/>
          </p:cNvSpPr>
          <p:nvPr>
            <p:ph type="subTitle" idx="13"/>
          </p:nvPr>
        </p:nvSpPr>
        <p:spPr>
          <a:xfrm>
            <a:off x="1021463" y="5608156"/>
            <a:ext cx="10333300" cy="36073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000" cap="none" baseline="0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395677"/>
            <a:ext cx="11029616" cy="56673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3" y="4962417"/>
            <a:ext cx="11029617" cy="59867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3879E-DE3F-46AE-9601-CEC617E45663}" type="datetimeFigureOut">
              <a:rPr lang="zh-CN" altLang="en-US" smtClean="0"/>
              <a:t>2025/11/29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95559-B5C9-44B2-B309-9E110ED0302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3376" y="2111829"/>
            <a:ext cx="10521388" cy="3379068"/>
          </a:xfrm>
          <a:prstGeom prst="rect">
            <a:avLst/>
          </a:prstGeom>
        </p:spPr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3879E-DE3F-46AE-9601-CEC617E45663}" type="datetimeFigureOut">
              <a:rPr lang="zh-CN" altLang="en-US" smtClean="0"/>
              <a:t>2025/11/29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95559-B5C9-44B2-B309-9E110ED03028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6"/>
          <p:cNvSpPr>
            <a:spLocks noChangeAspect="1"/>
          </p:cNvSpPr>
          <p:nvPr/>
        </p:nvSpPr>
        <p:spPr>
          <a:xfrm>
            <a:off x="8884030" y="675726"/>
            <a:ext cx="88976" cy="79183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Vertical Title 1"/>
          <p:cNvSpPr>
            <a:spLocks noGrp="1"/>
          </p:cNvSpPr>
          <p:nvPr>
            <p:ph type="title" orient="vert"/>
          </p:nvPr>
        </p:nvSpPr>
        <p:spPr>
          <a:xfrm>
            <a:off x="9169649" y="675726"/>
            <a:ext cx="1899496" cy="5183073"/>
          </a:xfrm>
          <a:prstGeom prst="rect">
            <a:avLst/>
          </a:prstGeom>
        </p:spPr>
        <p:txBody>
          <a:bodyPr vert="eaVert" anchor="b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2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791611" cy="5183073"/>
          </a:xfrm>
          <a:prstGeom prst="rect">
            <a:avLst/>
          </a:prstGeom>
        </p:spPr>
        <p:txBody>
          <a:bodyPr vert="eaVert" anchor="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3879E-DE3F-46AE-9601-CEC617E45663}" type="datetimeFigureOut">
              <a:rPr lang="zh-CN" altLang="en-US" smtClean="0"/>
              <a:t>2025/11/29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95559-B5C9-44B2-B309-9E110ED0302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/>
          <p:cNvGrpSpPr/>
          <p:nvPr/>
        </p:nvGrpSpPr>
        <p:grpSpPr>
          <a:xfrm>
            <a:off x="599225" y="1736370"/>
            <a:ext cx="10993549" cy="1903301"/>
            <a:chOff x="599225" y="1921565"/>
            <a:chExt cx="10993549" cy="1903301"/>
          </a:xfrm>
        </p:grpSpPr>
        <p:sp>
          <p:nvSpPr>
            <p:cNvPr id="22" name="矩形 21"/>
            <p:cNvSpPr/>
            <p:nvPr userDrawn="1"/>
          </p:nvSpPr>
          <p:spPr>
            <a:xfrm>
              <a:off x="599225" y="1921565"/>
              <a:ext cx="10993549" cy="190330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8" name="半闭框 17"/>
            <p:cNvSpPr/>
            <p:nvPr userDrawn="1"/>
          </p:nvSpPr>
          <p:spPr>
            <a:xfrm>
              <a:off x="599225" y="1921565"/>
              <a:ext cx="821803" cy="867934"/>
            </a:xfrm>
            <a:prstGeom prst="halfFrame">
              <a:avLst>
                <a:gd name="adj1" fmla="val 23474"/>
                <a:gd name="adj2" fmla="val 23475"/>
              </a:avLst>
            </a:prstGeom>
            <a:solidFill>
              <a:srgbClr val="6608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4" name="矩形 23"/>
            <p:cNvSpPr/>
            <p:nvPr userDrawn="1"/>
          </p:nvSpPr>
          <p:spPr>
            <a:xfrm>
              <a:off x="10161778" y="3614195"/>
              <a:ext cx="1430996" cy="21067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963169" y="3819054"/>
            <a:ext cx="10265664" cy="1340999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20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3617" y="399620"/>
            <a:ext cx="2519157" cy="991863"/>
          </a:xfrm>
          <a:prstGeom prst="rect">
            <a:avLst/>
          </a:prstGeom>
        </p:spPr>
      </p:pic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963167" y="2023572"/>
            <a:ext cx="10265664" cy="1325563"/>
          </a:xfrm>
        </p:spPr>
        <p:txBody>
          <a:bodyPr anchor="b">
            <a:normAutofit/>
          </a:bodyPr>
          <a:lstStyle>
            <a:lvl1pPr>
              <a:defRPr lang="zh-CN" altLang="en-US" sz="6000" b="0" kern="1200" cap="none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 dirty="0"/>
          </a:p>
        </p:txBody>
      </p:sp>
      <p:sp>
        <p:nvSpPr>
          <p:cNvPr id="12" name="副标题 2"/>
          <p:cNvSpPr txBox="1"/>
          <p:nvPr/>
        </p:nvSpPr>
        <p:spPr>
          <a:xfrm>
            <a:off x="9341020" y="6011470"/>
            <a:ext cx="2337730" cy="4562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06070" indent="-30607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2400" kern="120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29920" indent="-30607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2000" kern="120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899795" indent="-269875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242060" indent="-23368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1602105" indent="-23368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189992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9964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99995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99715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1600" dirty="0">
                <a:solidFill>
                  <a:schemeClr val="accent2"/>
                </a:solidFill>
              </a:rPr>
              <a:t>制作者：人名</a:t>
            </a:r>
            <a:r>
              <a:rPr lang="en-US" altLang="zh-CN" sz="1600" dirty="0">
                <a:solidFill>
                  <a:schemeClr val="accent2"/>
                </a:solidFill>
              </a:rPr>
              <a:t>/</a:t>
            </a:r>
            <a:r>
              <a:rPr lang="zh-CN" altLang="en-US" sz="1600" dirty="0">
                <a:solidFill>
                  <a:schemeClr val="accent2"/>
                </a:solidFill>
              </a:rPr>
              <a:t>单位名称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599225" y="1736370"/>
            <a:ext cx="10993549" cy="1903301"/>
            <a:chOff x="599225" y="1921565"/>
            <a:chExt cx="10993549" cy="1903301"/>
          </a:xfrm>
        </p:grpSpPr>
        <p:sp>
          <p:nvSpPr>
            <p:cNvPr id="10" name="矩形 9"/>
            <p:cNvSpPr/>
            <p:nvPr/>
          </p:nvSpPr>
          <p:spPr>
            <a:xfrm>
              <a:off x="599225" y="1921565"/>
              <a:ext cx="10993549" cy="190330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599227" y="1921566"/>
              <a:ext cx="192900" cy="19033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25" name="Subtitle 2"/>
          <p:cNvSpPr>
            <a:spLocks noGrp="1"/>
          </p:cNvSpPr>
          <p:nvPr>
            <p:ph type="subTitle" idx="1"/>
          </p:nvPr>
        </p:nvSpPr>
        <p:spPr>
          <a:xfrm>
            <a:off x="963169" y="3830629"/>
            <a:ext cx="10265664" cy="1340999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2000" cap="none" baseline="0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27" name="日期占位符 10"/>
          <p:cNvSpPr>
            <a:spLocks noGrp="1"/>
          </p:cNvSpPr>
          <p:nvPr>
            <p:ph type="dt" sz="half" idx="10"/>
          </p:nvPr>
        </p:nvSpPr>
        <p:spPr>
          <a:xfrm>
            <a:off x="7523545" y="5597323"/>
            <a:ext cx="2523280" cy="365125"/>
          </a:xfrm>
        </p:spPr>
        <p:txBody>
          <a:bodyPr/>
          <a:lstStyle/>
          <a:p>
            <a:fld id="{37B3879E-DE3F-46AE-9601-CEC617E45663}" type="datetimeFigureOut">
              <a:rPr lang="zh-CN" altLang="en-US" smtClean="0"/>
              <a:t>2025/11/29</a:t>
            </a:fld>
            <a:endParaRPr lang="zh-CN" altLang="en-US"/>
          </a:p>
        </p:txBody>
      </p:sp>
      <p:sp>
        <p:nvSpPr>
          <p:cNvPr id="28" name="页脚占位符 11"/>
          <p:cNvSpPr>
            <a:spLocks noGrp="1"/>
          </p:cNvSpPr>
          <p:nvPr>
            <p:ph type="ftr" sz="quarter" idx="11"/>
          </p:nvPr>
        </p:nvSpPr>
        <p:spPr>
          <a:xfrm>
            <a:off x="833377" y="5592997"/>
            <a:ext cx="65855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29" name="灯片编号占位符 12"/>
          <p:cNvSpPr>
            <a:spLocks noGrp="1"/>
          </p:cNvSpPr>
          <p:nvPr>
            <p:ph type="sldNum" sz="quarter" idx="12"/>
          </p:nvPr>
        </p:nvSpPr>
        <p:spPr>
          <a:xfrm>
            <a:off x="10151493" y="5597323"/>
            <a:ext cx="1203271" cy="365125"/>
          </a:xfrm>
        </p:spPr>
        <p:txBody>
          <a:bodyPr/>
          <a:lstStyle/>
          <a:p>
            <a:fld id="{A9895559-B5C9-44B2-B309-9E110ED03028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963169" y="1909598"/>
            <a:ext cx="10265664" cy="1556843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3879E-DE3F-46AE-9601-CEC617E45663}" type="datetimeFigureOut">
              <a:rPr lang="zh-CN" altLang="en-US" smtClean="0"/>
              <a:t>2025/11/29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95559-B5C9-44B2-B309-9E110ED03028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6" name="文本占位符 11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36825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  <a:endParaRPr kumimoji="1" lang="zh-CN" altLang="en-US" dirty="0"/>
          </a:p>
        </p:txBody>
      </p:sp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kumimoji="1" lang="zh-CN" altLang="en-US" sz="4000" b="1" kern="1200" cap="none" baseline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1431883" y="2118167"/>
            <a:ext cx="10178926" cy="360247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3200"/>
            </a:lvl1pPr>
            <a:lvl2pPr algn="l">
              <a:defRPr sz="2800"/>
            </a:lvl2pPr>
            <a:lvl3pPr algn="l">
              <a:defRPr sz="2400"/>
            </a:lvl3pPr>
            <a:lvl4pPr algn="l">
              <a:defRPr sz="2000"/>
            </a:lvl4pPr>
            <a:lvl5pPr algn="l">
              <a:defRPr sz="200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597317"/>
            <a:ext cx="2844799" cy="365125"/>
          </a:xfrm>
        </p:spPr>
        <p:txBody>
          <a:bodyPr/>
          <a:lstStyle/>
          <a:p>
            <a:fld id="{37B3879E-DE3F-46AE-9601-CEC617E45663}" type="datetimeFigureOut">
              <a:rPr lang="zh-CN" altLang="en-US" smtClean="0"/>
              <a:t>2025/11/29</a:t>
            </a:fld>
            <a:endParaRPr lang="zh-CN" altLang="en-US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31882" y="5592991"/>
            <a:ext cx="6066519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597317"/>
            <a:ext cx="1052508" cy="365125"/>
          </a:xfrm>
        </p:spPr>
        <p:txBody>
          <a:bodyPr/>
          <a:lstStyle/>
          <a:p>
            <a:fld id="{A9895559-B5C9-44B2-B309-9E110ED03028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1431882" y="490438"/>
            <a:ext cx="10178925" cy="135145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1" name="Rectangle 8"/>
          <p:cNvSpPr/>
          <p:nvPr/>
        </p:nvSpPr>
        <p:spPr>
          <a:xfrm rot="5400000">
            <a:off x="-2692137" y="3263038"/>
            <a:ext cx="6858000" cy="33192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599225" y="1736370"/>
            <a:ext cx="10993549" cy="1903301"/>
            <a:chOff x="599225" y="1921565"/>
            <a:chExt cx="10993549" cy="1903301"/>
          </a:xfrm>
        </p:grpSpPr>
        <p:sp>
          <p:nvSpPr>
            <p:cNvPr id="10" name="矩形 9"/>
            <p:cNvSpPr/>
            <p:nvPr userDrawn="1"/>
          </p:nvSpPr>
          <p:spPr>
            <a:xfrm>
              <a:off x="599225" y="1921565"/>
              <a:ext cx="10993549" cy="190330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" name="矩形 11"/>
            <p:cNvSpPr/>
            <p:nvPr userDrawn="1"/>
          </p:nvSpPr>
          <p:spPr>
            <a:xfrm>
              <a:off x="599227" y="1921566"/>
              <a:ext cx="192900" cy="19033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25" name="Subtitle 2"/>
          <p:cNvSpPr>
            <a:spLocks noGrp="1"/>
          </p:cNvSpPr>
          <p:nvPr>
            <p:ph type="subTitle" idx="1"/>
          </p:nvPr>
        </p:nvSpPr>
        <p:spPr>
          <a:xfrm>
            <a:off x="963169" y="3830629"/>
            <a:ext cx="10265664" cy="1340999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2000" cap="none" baseline="0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27" name="日期占位符 10"/>
          <p:cNvSpPr>
            <a:spLocks noGrp="1"/>
          </p:cNvSpPr>
          <p:nvPr>
            <p:ph type="dt" sz="half" idx="10"/>
          </p:nvPr>
        </p:nvSpPr>
        <p:spPr>
          <a:xfrm>
            <a:off x="7523545" y="5597323"/>
            <a:ext cx="2523280" cy="365125"/>
          </a:xfrm>
        </p:spPr>
        <p:txBody>
          <a:bodyPr/>
          <a:lstStyle/>
          <a:p>
            <a:fld id="{37B3879E-DE3F-46AE-9601-CEC617E45663}" type="datetimeFigureOut">
              <a:rPr lang="zh-CN" altLang="en-US" smtClean="0"/>
              <a:t>2025/11/29</a:t>
            </a:fld>
            <a:endParaRPr lang="zh-CN" altLang="en-US"/>
          </a:p>
        </p:txBody>
      </p:sp>
      <p:sp>
        <p:nvSpPr>
          <p:cNvPr id="28" name="页脚占位符 11"/>
          <p:cNvSpPr>
            <a:spLocks noGrp="1"/>
          </p:cNvSpPr>
          <p:nvPr>
            <p:ph type="ftr" sz="quarter" idx="11"/>
          </p:nvPr>
        </p:nvSpPr>
        <p:spPr>
          <a:xfrm>
            <a:off x="833377" y="5592997"/>
            <a:ext cx="65855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29" name="灯片编号占位符 12"/>
          <p:cNvSpPr>
            <a:spLocks noGrp="1"/>
          </p:cNvSpPr>
          <p:nvPr>
            <p:ph type="sldNum" sz="quarter" idx="12"/>
          </p:nvPr>
        </p:nvSpPr>
        <p:spPr>
          <a:xfrm>
            <a:off x="10151493" y="5597323"/>
            <a:ext cx="1203271" cy="365125"/>
          </a:xfrm>
        </p:spPr>
        <p:txBody>
          <a:bodyPr/>
          <a:lstStyle/>
          <a:p>
            <a:fld id="{A9895559-B5C9-44B2-B309-9E110ED03028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963169" y="1909598"/>
            <a:ext cx="10265664" cy="1556843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4" y="2228005"/>
            <a:ext cx="5422391" cy="324263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5"/>
            <a:ext cx="5422392" cy="324263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3879E-DE3F-46AE-9601-CEC617E45663}" type="datetimeFigureOut">
              <a:rPr lang="zh-CN" altLang="en-US" smtClean="0"/>
              <a:t>2025/11/29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95559-B5C9-44B2-B309-9E110ED03028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20" y="1840986"/>
            <a:ext cx="5087075" cy="53600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5" y="2516146"/>
            <a:ext cx="5393100" cy="2934999"/>
          </a:xfrm>
          <a:prstGeom prst="rect">
            <a:avLst/>
          </a:prstGeom>
        </p:spPr>
        <p:txBody>
          <a:bodyPr anchor="t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7" y="1840986"/>
            <a:ext cx="5087073" cy="55337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10" y="2516146"/>
            <a:ext cx="5393100" cy="2934999"/>
          </a:xfrm>
          <a:prstGeom prst="rect">
            <a:avLst/>
          </a:prstGeom>
        </p:spPr>
        <p:txBody>
          <a:bodyPr anchor="t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3879E-DE3F-46AE-9601-CEC617E45663}" type="datetimeFigureOut">
              <a:rPr lang="zh-CN" altLang="en-US" smtClean="0"/>
              <a:t>2025/11/29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95559-B5C9-44B2-B309-9E110ED03028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3879E-DE3F-46AE-9601-CEC617E45663}" type="datetimeFigureOut">
              <a:rPr lang="zh-CN" altLang="en-US" smtClean="0"/>
              <a:t>2025/11/29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95559-B5C9-44B2-B309-9E110ED03028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3879E-DE3F-46AE-9601-CEC617E45663}" type="datetimeFigureOut">
              <a:rPr lang="zh-CN" altLang="en-US" smtClean="0"/>
              <a:t>2025/11/29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95559-B5C9-44B2-B309-9E110ED0302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7"/>
          <p:cNvSpPr>
            <a:spLocks noChangeAspect="1"/>
          </p:cNvSpPr>
          <p:nvPr/>
        </p:nvSpPr>
        <p:spPr>
          <a:xfrm>
            <a:off x="447816" y="4914808"/>
            <a:ext cx="385561" cy="10322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13" name="日期占位符 12"/>
          <p:cNvSpPr>
            <a:spLocks noGrp="1"/>
          </p:cNvSpPr>
          <p:nvPr>
            <p:ph type="dt" sz="half" idx="10"/>
          </p:nvPr>
        </p:nvSpPr>
        <p:spPr>
          <a:xfrm>
            <a:off x="7523545" y="6054522"/>
            <a:ext cx="2523280" cy="365125"/>
          </a:xfrm>
        </p:spPr>
        <p:txBody>
          <a:bodyPr/>
          <a:lstStyle/>
          <a:p>
            <a:fld id="{37B3879E-DE3F-46AE-9601-CEC617E45663}" type="datetimeFigureOut">
              <a:rPr lang="zh-CN" altLang="en-US" smtClean="0"/>
              <a:t>2025/11/29</a:t>
            </a:fld>
            <a:endParaRPr lang="zh-CN" altLang="en-US"/>
          </a:p>
        </p:txBody>
      </p:sp>
      <p:sp>
        <p:nvSpPr>
          <p:cNvPr id="14" name="页脚占位符 13"/>
          <p:cNvSpPr>
            <a:spLocks noGrp="1"/>
          </p:cNvSpPr>
          <p:nvPr>
            <p:ph type="ftr" sz="quarter" idx="11"/>
          </p:nvPr>
        </p:nvSpPr>
        <p:spPr>
          <a:xfrm>
            <a:off x="833377" y="6054522"/>
            <a:ext cx="6585500" cy="360799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5" name="灯片编号占位符 14"/>
          <p:cNvSpPr>
            <a:spLocks noGrp="1"/>
          </p:cNvSpPr>
          <p:nvPr>
            <p:ph type="sldNum" sz="quarter" idx="12"/>
          </p:nvPr>
        </p:nvSpPr>
        <p:spPr>
          <a:xfrm>
            <a:off x="10151493" y="6054522"/>
            <a:ext cx="1203271" cy="365125"/>
          </a:xfrm>
        </p:spPr>
        <p:txBody>
          <a:bodyPr/>
          <a:lstStyle/>
          <a:p>
            <a:fld id="{A9895559-B5C9-44B2-B309-9E110ED03028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6" name="标题 15"/>
          <p:cNvSpPr>
            <a:spLocks noGrp="1"/>
          </p:cNvSpPr>
          <p:nvPr>
            <p:ph type="title"/>
          </p:nvPr>
        </p:nvSpPr>
        <p:spPr>
          <a:xfrm>
            <a:off x="1021463" y="4913486"/>
            <a:ext cx="10333301" cy="609039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 dirty="0"/>
          </a:p>
        </p:txBody>
      </p:sp>
      <p:sp>
        <p:nvSpPr>
          <p:cNvPr id="23" name="Subtitle 2"/>
          <p:cNvSpPr>
            <a:spLocks noGrp="1"/>
          </p:cNvSpPr>
          <p:nvPr>
            <p:ph type="subTitle" idx="13"/>
          </p:nvPr>
        </p:nvSpPr>
        <p:spPr>
          <a:xfrm>
            <a:off x="1021463" y="5608156"/>
            <a:ext cx="10333300" cy="36073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000" cap="none" baseline="0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395677"/>
            <a:ext cx="11029616" cy="56673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3" y="4962417"/>
            <a:ext cx="11029617" cy="59867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3879E-DE3F-46AE-9601-CEC617E45663}" type="datetimeFigureOut">
              <a:rPr lang="zh-CN" altLang="en-US" smtClean="0"/>
              <a:t>2025/11/29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95559-B5C9-44B2-B309-9E110ED0302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3376" y="2111829"/>
            <a:ext cx="10521388" cy="3379068"/>
          </a:xfrm>
          <a:prstGeom prst="rect">
            <a:avLst/>
          </a:prstGeom>
        </p:spPr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3879E-DE3F-46AE-9601-CEC617E45663}" type="datetimeFigureOut">
              <a:rPr lang="zh-CN" altLang="en-US" smtClean="0"/>
              <a:t>2025/11/29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95559-B5C9-44B2-B309-9E110ED03028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4" y="2228005"/>
            <a:ext cx="5422391" cy="324263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5"/>
            <a:ext cx="5422392" cy="324263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3879E-DE3F-46AE-9601-CEC617E45663}" type="datetimeFigureOut">
              <a:rPr lang="zh-CN" altLang="en-US" smtClean="0"/>
              <a:t>2025/11/29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95559-B5C9-44B2-B309-9E110ED03028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6"/>
          <p:cNvSpPr>
            <a:spLocks noChangeAspect="1"/>
          </p:cNvSpPr>
          <p:nvPr/>
        </p:nvSpPr>
        <p:spPr>
          <a:xfrm>
            <a:off x="8884030" y="675726"/>
            <a:ext cx="88976" cy="79183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Vertical Title 1"/>
          <p:cNvSpPr>
            <a:spLocks noGrp="1"/>
          </p:cNvSpPr>
          <p:nvPr>
            <p:ph type="title" orient="vert"/>
          </p:nvPr>
        </p:nvSpPr>
        <p:spPr>
          <a:xfrm>
            <a:off x="9169649" y="675726"/>
            <a:ext cx="1899496" cy="5183073"/>
          </a:xfrm>
          <a:prstGeom prst="rect">
            <a:avLst/>
          </a:prstGeom>
        </p:spPr>
        <p:txBody>
          <a:bodyPr vert="eaVert" anchor="b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2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791611" cy="5183073"/>
          </a:xfrm>
          <a:prstGeom prst="rect">
            <a:avLst/>
          </a:prstGeom>
        </p:spPr>
        <p:txBody>
          <a:bodyPr vert="eaVert" anchor="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3879E-DE3F-46AE-9601-CEC617E45663}" type="datetimeFigureOut">
              <a:rPr lang="zh-CN" altLang="en-US" smtClean="0"/>
              <a:t>2025/11/29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95559-B5C9-44B2-B309-9E110ED0302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灯片编号占位符 6"/>
          <p:cNvSpPr>
            <a:spLocks noGrp="1"/>
          </p:cNvSpPr>
          <p:nvPr>
            <p:ph type="sldNum" sz="quarter" idx="10"/>
          </p:nvPr>
        </p:nvSpPr>
        <p:spPr>
          <a:xfrm>
            <a:off x="9202609" y="6372317"/>
            <a:ext cx="2743200" cy="365125"/>
          </a:xfrm>
        </p:spPr>
        <p:txBody>
          <a:bodyPr/>
          <a:lstStyle/>
          <a:p>
            <a:fld id="{68AA89EC-6B38-409E-BD23-99513F836D0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/>
          <p:cNvGrpSpPr/>
          <p:nvPr/>
        </p:nvGrpSpPr>
        <p:grpSpPr>
          <a:xfrm>
            <a:off x="599225" y="1736370"/>
            <a:ext cx="10993549" cy="1903301"/>
            <a:chOff x="599225" y="1921565"/>
            <a:chExt cx="10993549" cy="1903301"/>
          </a:xfrm>
        </p:grpSpPr>
        <p:sp>
          <p:nvSpPr>
            <p:cNvPr id="22" name="矩形 21"/>
            <p:cNvSpPr/>
            <p:nvPr userDrawn="1"/>
          </p:nvSpPr>
          <p:spPr>
            <a:xfrm>
              <a:off x="599225" y="1921565"/>
              <a:ext cx="10993549" cy="190330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8" name="半闭框 17"/>
            <p:cNvSpPr/>
            <p:nvPr userDrawn="1"/>
          </p:nvSpPr>
          <p:spPr>
            <a:xfrm>
              <a:off x="599225" y="1921565"/>
              <a:ext cx="821803" cy="867934"/>
            </a:xfrm>
            <a:prstGeom prst="halfFrame">
              <a:avLst>
                <a:gd name="adj1" fmla="val 23474"/>
                <a:gd name="adj2" fmla="val 23475"/>
              </a:avLst>
            </a:prstGeom>
            <a:solidFill>
              <a:srgbClr val="6608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4" name="矩形 23"/>
            <p:cNvSpPr/>
            <p:nvPr userDrawn="1"/>
          </p:nvSpPr>
          <p:spPr>
            <a:xfrm>
              <a:off x="10161778" y="3614195"/>
              <a:ext cx="1430996" cy="21067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963169" y="3819054"/>
            <a:ext cx="10265664" cy="1340999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20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3617" y="399620"/>
            <a:ext cx="2519157" cy="991863"/>
          </a:xfrm>
          <a:prstGeom prst="rect">
            <a:avLst/>
          </a:prstGeom>
        </p:spPr>
      </p:pic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963167" y="2023572"/>
            <a:ext cx="10265664" cy="1325563"/>
          </a:xfrm>
        </p:spPr>
        <p:txBody>
          <a:bodyPr anchor="b">
            <a:normAutofit/>
          </a:bodyPr>
          <a:lstStyle>
            <a:lvl1pPr>
              <a:defRPr lang="zh-CN" altLang="en-US" sz="6000" b="0" kern="1200" cap="none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3879E-DE3F-46AE-9601-CEC617E45663}" type="datetimeFigureOut">
              <a:rPr lang="zh-CN" altLang="en-US" smtClean="0"/>
              <a:t>2025/11/29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95559-B5C9-44B2-B309-9E110ED03028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6" name="文本占位符 11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36825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  <a:endParaRPr kumimoji="1" lang="zh-CN" altLang="en-US" dirty="0"/>
          </a:p>
        </p:txBody>
      </p:sp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kumimoji="1" lang="zh-CN" altLang="en-US" sz="4000" b="1" kern="1200" cap="none" baseline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1431883" y="2118167"/>
            <a:ext cx="10178926" cy="360247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3200"/>
            </a:lvl1pPr>
            <a:lvl2pPr algn="l">
              <a:defRPr sz="2800"/>
            </a:lvl2pPr>
            <a:lvl3pPr algn="l">
              <a:defRPr sz="2400"/>
            </a:lvl3pPr>
            <a:lvl4pPr algn="l">
              <a:defRPr sz="2000"/>
            </a:lvl4pPr>
            <a:lvl5pPr algn="l">
              <a:defRPr sz="200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597317"/>
            <a:ext cx="2844799" cy="365125"/>
          </a:xfrm>
        </p:spPr>
        <p:txBody>
          <a:bodyPr/>
          <a:lstStyle/>
          <a:p>
            <a:fld id="{37B3879E-DE3F-46AE-9601-CEC617E45663}" type="datetimeFigureOut">
              <a:rPr lang="zh-CN" altLang="en-US" smtClean="0"/>
              <a:t>2025/11/29</a:t>
            </a:fld>
            <a:endParaRPr lang="zh-CN" altLang="en-US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31882" y="5592991"/>
            <a:ext cx="6066519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597317"/>
            <a:ext cx="1052508" cy="365125"/>
          </a:xfrm>
        </p:spPr>
        <p:txBody>
          <a:bodyPr/>
          <a:lstStyle/>
          <a:p>
            <a:fld id="{A9895559-B5C9-44B2-B309-9E110ED03028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1431882" y="490438"/>
            <a:ext cx="10178925" cy="135145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1" name="Rectangle 8"/>
          <p:cNvSpPr/>
          <p:nvPr/>
        </p:nvSpPr>
        <p:spPr>
          <a:xfrm rot="5400000">
            <a:off x="-2692137" y="3263038"/>
            <a:ext cx="6858000" cy="33192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599225" y="1736370"/>
            <a:ext cx="10993549" cy="1903301"/>
            <a:chOff x="599225" y="1921565"/>
            <a:chExt cx="10993549" cy="1903301"/>
          </a:xfrm>
        </p:grpSpPr>
        <p:sp>
          <p:nvSpPr>
            <p:cNvPr id="10" name="矩形 9"/>
            <p:cNvSpPr/>
            <p:nvPr userDrawn="1"/>
          </p:nvSpPr>
          <p:spPr>
            <a:xfrm>
              <a:off x="599225" y="1921565"/>
              <a:ext cx="10993549" cy="190330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" name="矩形 11"/>
            <p:cNvSpPr/>
            <p:nvPr userDrawn="1"/>
          </p:nvSpPr>
          <p:spPr>
            <a:xfrm>
              <a:off x="599227" y="1921566"/>
              <a:ext cx="192900" cy="19033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25" name="Subtitle 2"/>
          <p:cNvSpPr>
            <a:spLocks noGrp="1"/>
          </p:cNvSpPr>
          <p:nvPr>
            <p:ph type="subTitle" idx="1"/>
          </p:nvPr>
        </p:nvSpPr>
        <p:spPr>
          <a:xfrm>
            <a:off x="963169" y="3830629"/>
            <a:ext cx="10265664" cy="1340999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2000" cap="none" baseline="0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27" name="日期占位符 10"/>
          <p:cNvSpPr>
            <a:spLocks noGrp="1"/>
          </p:cNvSpPr>
          <p:nvPr>
            <p:ph type="dt" sz="half" idx="10"/>
          </p:nvPr>
        </p:nvSpPr>
        <p:spPr>
          <a:xfrm>
            <a:off x="7523545" y="5597323"/>
            <a:ext cx="2523280" cy="365125"/>
          </a:xfrm>
        </p:spPr>
        <p:txBody>
          <a:bodyPr/>
          <a:lstStyle/>
          <a:p>
            <a:fld id="{37B3879E-DE3F-46AE-9601-CEC617E45663}" type="datetimeFigureOut">
              <a:rPr lang="zh-CN" altLang="en-US" smtClean="0"/>
              <a:t>2025/11/29</a:t>
            </a:fld>
            <a:endParaRPr lang="zh-CN" altLang="en-US"/>
          </a:p>
        </p:txBody>
      </p:sp>
      <p:sp>
        <p:nvSpPr>
          <p:cNvPr id="28" name="页脚占位符 11"/>
          <p:cNvSpPr>
            <a:spLocks noGrp="1"/>
          </p:cNvSpPr>
          <p:nvPr>
            <p:ph type="ftr" sz="quarter" idx="11"/>
          </p:nvPr>
        </p:nvSpPr>
        <p:spPr>
          <a:xfrm>
            <a:off x="833377" y="5592997"/>
            <a:ext cx="65855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29" name="灯片编号占位符 12"/>
          <p:cNvSpPr>
            <a:spLocks noGrp="1"/>
          </p:cNvSpPr>
          <p:nvPr>
            <p:ph type="sldNum" sz="quarter" idx="12"/>
          </p:nvPr>
        </p:nvSpPr>
        <p:spPr>
          <a:xfrm>
            <a:off x="10151493" y="5597323"/>
            <a:ext cx="1203271" cy="365125"/>
          </a:xfrm>
        </p:spPr>
        <p:txBody>
          <a:bodyPr/>
          <a:lstStyle/>
          <a:p>
            <a:fld id="{A9895559-B5C9-44B2-B309-9E110ED03028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963169" y="1909598"/>
            <a:ext cx="10265664" cy="1556843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4" y="2228005"/>
            <a:ext cx="5422391" cy="324263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5"/>
            <a:ext cx="5422392" cy="324263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3879E-DE3F-46AE-9601-CEC617E45663}" type="datetimeFigureOut">
              <a:rPr lang="zh-CN" altLang="en-US" smtClean="0"/>
              <a:t>2025/11/29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95559-B5C9-44B2-B309-9E110ED03028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20" y="1840986"/>
            <a:ext cx="5087075" cy="53600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5" y="2516146"/>
            <a:ext cx="5393100" cy="2934999"/>
          </a:xfrm>
          <a:prstGeom prst="rect">
            <a:avLst/>
          </a:prstGeom>
        </p:spPr>
        <p:txBody>
          <a:bodyPr anchor="t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7" y="1840986"/>
            <a:ext cx="5087073" cy="55337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10" y="2516146"/>
            <a:ext cx="5393100" cy="2934999"/>
          </a:xfrm>
          <a:prstGeom prst="rect">
            <a:avLst/>
          </a:prstGeom>
        </p:spPr>
        <p:txBody>
          <a:bodyPr anchor="t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3879E-DE3F-46AE-9601-CEC617E45663}" type="datetimeFigureOut">
              <a:rPr lang="zh-CN" altLang="en-US" smtClean="0"/>
              <a:t>2025/11/29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95559-B5C9-44B2-B309-9E110ED03028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3879E-DE3F-46AE-9601-CEC617E45663}" type="datetimeFigureOut">
              <a:rPr lang="zh-CN" altLang="en-US" smtClean="0"/>
              <a:t>2025/11/29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95559-B5C9-44B2-B309-9E110ED03028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3879E-DE3F-46AE-9601-CEC617E45663}" type="datetimeFigureOut">
              <a:rPr lang="zh-CN" altLang="en-US" smtClean="0"/>
              <a:t>2025/11/29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95559-B5C9-44B2-B309-9E110ED0302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20" y="1840986"/>
            <a:ext cx="5087075" cy="53600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5" y="2516146"/>
            <a:ext cx="5393100" cy="2934999"/>
          </a:xfrm>
          <a:prstGeom prst="rect">
            <a:avLst/>
          </a:prstGeom>
        </p:spPr>
        <p:txBody>
          <a:bodyPr anchor="t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7" y="1840986"/>
            <a:ext cx="5087073" cy="55337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10" y="2516146"/>
            <a:ext cx="5393100" cy="2934999"/>
          </a:xfrm>
          <a:prstGeom prst="rect">
            <a:avLst/>
          </a:prstGeom>
        </p:spPr>
        <p:txBody>
          <a:bodyPr anchor="t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3879E-DE3F-46AE-9601-CEC617E45663}" type="datetimeFigureOut">
              <a:rPr lang="zh-CN" altLang="en-US" smtClean="0"/>
              <a:t>2025/11/29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95559-B5C9-44B2-B309-9E110ED03028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7"/>
          <p:cNvSpPr>
            <a:spLocks noChangeAspect="1"/>
          </p:cNvSpPr>
          <p:nvPr/>
        </p:nvSpPr>
        <p:spPr>
          <a:xfrm>
            <a:off x="447816" y="4914808"/>
            <a:ext cx="385561" cy="10322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13" name="日期占位符 12"/>
          <p:cNvSpPr>
            <a:spLocks noGrp="1"/>
          </p:cNvSpPr>
          <p:nvPr>
            <p:ph type="dt" sz="half" idx="10"/>
          </p:nvPr>
        </p:nvSpPr>
        <p:spPr>
          <a:xfrm>
            <a:off x="7523545" y="6054522"/>
            <a:ext cx="2523280" cy="365125"/>
          </a:xfrm>
        </p:spPr>
        <p:txBody>
          <a:bodyPr/>
          <a:lstStyle/>
          <a:p>
            <a:fld id="{37B3879E-DE3F-46AE-9601-CEC617E45663}" type="datetimeFigureOut">
              <a:rPr lang="zh-CN" altLang="en-US" smtClean="0"/>
              <a:t>2025/11/29</a:t>
            </a:fld>
            <a:endParaRPr lang="zh-CN" altLang="en-US"/>
          </a:p>
        </p:txBody>
      </p:sp>
      <p:sp>
        <p:nvSpPr>
          <p:cNvPr id="14" name="页脚占位符 13"/>
          <p:cNvSpPr>
            <a:spLocks noGrp="1"/>
          </p:cNvSpPr>
          <p:nvPr>
            <p:ph type="ftr" sz="quarter" idx="11"/>
          </p:nvPr>
        </p:nvSpPr>
        <p:spPr>
          <a:xfrm>
            <a:off x="833377" y="6054522"/>
            <a:ext cx="6585500" cy="360799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5" name="灯片编号占位符 14"/>
          <p:cNvSpPr>
            <a:spLocks noGrp="1"/>
          </p:cNvSpPr>
          <p:nvPr>
            <p:ph type="sldNum" sz="quarter" idx="12"/>
          </p:nvPr>
        </p:nvSpPr>
        <p:spPr>
          <a:xfrm>
            <a:off x="10151493" y="6054522"/>
            <a:ext cx="1203271" cy="365125"/>
          </a:xfrm>
        </p:spPr>
        <p:txBody>
          <a:bodyPr/>
          <a:lstStyle/>
          <a:p>
            <a:fld id="{A9895559-B5C9-44B2-B309-9E110ED03028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6" name="标题 15"/>
          <p:cNvSpPr>
            <a:spLocks noGrp="1"/>
          </p:cNvSpPr>
          <p:nvPr>
            <p:ph type="title"/>
          </p:nvPr>
        </p:nvSpPr>
        <p:spPr>
          <a:xfrm>
            <a:off x="1021463" y="4913486"/>
            <a:ext cx="10333301" cy="609039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 dirty="0"/>
          </a:p>
        </p:txBody>
      </p:sp>
      <p:sp>
        <p:nvSpPr>
          <p:cNvPr id="23" name="Subtitle 2"/>
          <p:cNvSpPr>
            <a:spLocks noGrp="1"/>
          </p:cNvSpPr>
          <p:nvPr>
            <p:ph type="subTitle" idx="13"/>
          </p:nvPr>
        </p:nvSpPr>
        <p:spPr>
          <a:xfrm>
            <a:off x="1021463" y="5608156"/>
            <a:ext cx="10333300" cy="36073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000" cap="none" baseline="0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395677"/>
            <a:ext cx="11029616" cy="56673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3" y="4962417"/>
            <a:ext cx="11029617" cy="59867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3879E-DE3F-46AE-9601-CEC617E45663}" type="datetimeFigureOut">
              <a:rPr lang="zh-CN" altLang="en-US" smtClean="0"/>
              <a:t>2025/11/29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95559-B5C9-44B2-B309-9E110ED0302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3376" y="2111829"/>
            <a:ext cx="10521388" cy="3379068"/>
          </a:xfrm>
          <a:prstGeom prst="rect">
            <a:avLst/>
          </a:prstGeom>
        </p:spPr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3879E-DE3F-46AE-9601-CEC617E45663}" type="datetimeFigureOut">
              <a:rPr lang="zh-CN" altLang="en-US" smtClean="0"/>
              <a:t>2025/11/29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95559-B5C9-44B2-B309-9E110ED03028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6"/>
          <p:cNvSpPr>
            <a:spLocks noChangeAspect="1"/>
          </p:cNvSpPr>
          <p:nvPr/>
        </p:nvSpPr>
        <p:spPr>
          <a:xfrm>
            <a:off x="8884030" y="675726"/>
            <a:ext cx="88976" cy="79183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Vertical Title 1"/>
          <p:cNvSpPr>
            <a:spLocks noGrp="1"/>
          </p:cNvSpPr>
          <p:nvPr>
            <p:ph type="title" orient="vert"/>
          </p:nvPr>
        </p:nvSpPr>
        <p:spPr>
          <a:xfrm>
            <a:off x="9169649" y="675726"/>
            <a:ext cx="1899496" cy="5183073"/>
          </a:xfrm>
          <a:prstGeom prst="rect">
            <a:avLst/>
          </a:prstGeom>
        </p:spPr>
        <p:txBody>
          <a:bodyPr vert="eaVert" anchor="b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2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791611" cy="5183073"/>
          </a:xfrm>
          <a:prstGeom prst="rect">
            <a:avLst/>
          </a:prstGeom>
        </p:spPr>
        <p:txBody>
          <a:bodyPr vert="eaVert" anchor="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3879E-DE3F-46AE-9601-CEC617E45663}" type="datetimeFigureOut">
              <a:rPr lang="zh-CN" altLang="en-US" smtClean="0"/>
              <a:t>2025/11/29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95559-B5C9-44B2-B309-9E110ED0302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灯片编号占位符 6"/>
          <p:cNvSpPr>
            <a:spLocks noGrp="1"/>
          </p:cNvSpPr>
          <p:nvPr>
            <p:ph type="sldNum" sz="quarter" idx="10"/>
          </p:nvPr>
        </p:nvSpPr>
        <p:spPr>
          <a:xfrm>
            <a:off x="9202609" y="6372317"/>
            <a:ext cx="2743200" cy="365125"/>
          </a:xfrm>
        </p:spPr>
        <p:txBody>
          <a:bodyPr/>
          <a:lstStyle/>
          <a:p>
            <a:fld id="{68AA89EC-6B38-409E-BD23-99513F836D0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3879E-DE3F-46AE-9601-CEC617E45663}" type="datetimeFigureOut">
              <a:rPr lang="zh-CN" altLang="en-US" smtClean="0"/>
              <a:t>2025/11/29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95559-B5C9-44B2-B309-9E110ED03028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3879E-DE3F-46AE-9601-CEC617E45663}" type="datetimeFigureOut">
              <a:rPr lang="zh-CN" altLang="en-US" smtClean="0"/>
              <a:t>2025/11/29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95559-B5C9-44B2-B309-9E110ED0302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7"/>
          <p:cNvSpPr>
            <a:spLocks noChangeAspect="1"/>
          </p:cNvSpPr>
          <p:nvPr/>
        </p:nvSpPr>
        <p:spPr>
          <a:xfrm>
            <a:off x="447816" y="4914808"/>
            <a:ext cx="385561" cy="10322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13" name="日期占位符 12"/>
          <p:cNvSpPr>
            <a:spLocks noGrp="1"/>
          </p:cNvSpPr>
          <p:nvPr>
            <p:ph type="dt" sz="half" idx="10"/>
          </p:nvPr>
        </p:nvSpPr>
        <p:spPr>
          <a:xfrm>
            <a:off x="7523545" y="6054522"/>
            <a:ext cx="2523280" cy="365125"/>
          </a:xfrm>
        </p:spPr>
        <p:txBody>
          <a:bodyPr/>
          <a:lstStyle/>
          <a:p>
            <a:fld id="{37B3879E-DE3F-46AE-9601-CEC617E45663}" type="datetimeFigureOut">
              <a:rPr lang="zh-CN" altLang="en-US" smtClean="0"/>
              <a:t>2025/11/29</a:t>
            </a:fld>
            <a:endParaRPr lang="zh-CN" altLang="en-US"/>
          </a:p>
        </p:txBody>
      </p:sp>
      <p:sp>
        <p:nvSpPr>
          <p:cNvPr id="14" name="页脚占位符 13"/>
          <p:cNvSpPr>
            <a:spLocks noGrp="1"/>
          </p:cNvSpPr>
          <p:nvPr>
            <p:ph type="ftr" sz="quarter" idx="11"/>
          </p:nvPr>
        </p:nvSpPr>
        <p:spPr>
          <a:xfrm>
            <a:off x="833377" y="6054522"/>
            <a:ext cx="6585500" cy="360799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5" name="灯片编号占位符 14"/>
          <p:cNvSpPr>
            <a:spLocks noGrp="1"/>
          </p:cNvSpPr>
          <p:nvPr>
            <p:ph type="sldNum" sz="quarter" idx="12"/>
          </p:nvPr>
        </p:nvSpPr>
        <p:spPr>
          <a:xfrm>
            <a:off x="10151493" y="6054522"/>
            <a:ext cx="1203271" cy="365125"/>
          </a:xfrm>
        </p:spPr>
        <p:txBody>
          <a:bodyPr/>
          <a:lstStyle/>
          <a:p>
            <a:fld id="{A9895559-B5C9-44B2-B309-9E110ED03028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6" name="标题 15"/>
          <p:cNvSpPr>
            <a:spLocks noGrp="1"/>
          </p:cNvSpPr>
          <p:nvPr>
            <p:ph type="title"/>
          </p:nvPr>
        </p:nvSpPr>
        <p:spPr>
          <a:xfrm>
            <a:off x="1021463" y="4913486"/>
            <a:ext cx="10333301" cy="609039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 dirty="0"/>
          </a:p>
        </p:txBody>
      </p:sp>
      <p:sp>
        <p:nvSpPr>
          <p:cNvPr id="23" name="Subtitle 2"/>
          <p:cNvSpPr>
            <a:spLocks noGrp="1"/>
          </p:cNvSpPr>
          <p:nvPr>
            <p:ph type="subTitle" idx="13"/>
          </p:nvPr>
        </p:nvSpPr>
        <p:spPr>
          <a:xfrm>
            <a:off x="1021463" y="5608156"/>
            <a:ext cx="10333300" cy="36073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000" cap="none" baseline="0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51.xml"/><Relationship Id="rId3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50.xml"/><Relationship Id="rId2" Type="http://schemas.openxmlformats.org/officeDocument/2006/relationships/slideLayout" Target="../slideLayouts/slideLayout40.xml"/><Relationship Id="rId1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9.xml"/><Relationship Id="rId5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8.xml"/><Relationship Id="rId4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7.xml"/><Relationship Id="rId1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4.xml"/><Relationship Id="rId3" Type="http://schemas.openxmlformats.org/officeDocument/2006/relationships/slideLayout" Target="../slideLayouts/slideLayout54.xml"/><Relationship Id="rId7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63.xml"/><Relationship Id="rId2" Type="http://schemas.openxmlformats.org/officeDocument/2006/relationships/slideLayout" Target="../slideLayouts/slideLayout53.xml"/><Relationship Id="rId1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62.xml"/><Relationship Id="rId5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61.xml"/><Relationship Id="rId4" Type="http://schemas.openxmlformats.org/officeDocument/2006/relationships/slideLayout" Target="../slideLayouts/slideLayout55.xml"/><Relationship Id="rId9" Type="http://schemas.openxmlformats.org/officeDocument/2006/relationships/slideLayout" Target="../slideLayouts/slideLayout60.xml"/><Relationship Id="rId14" Type="http://schemas.openxmlformats.org/officeDocument/2006/relationships/theme" Target="../theme/theme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586670" y="579706"/>
            <a:ext cx="82800" cy="896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23545" y="5597323"/>
            <a:ext cx="25232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37B3879E-DE3F-46AE-9601-CEC617E45663}" type="datetimeFigureOut">
              <a:rPr lang="zh-CN" altLang="en-US" smtClean="0"/>
              <a:t>2025/11/29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37235" y="5597323"/>
            <a:ext cx="6581641" cy="360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151493" y="5597323"/>
            <a:ext cx="1203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A9895559-B5C9-44B2-B309-9E110ED03028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2" name="文本占位符 11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36825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13" name="标题占位符 12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dirty="0"/>
              <a:t>单击此处编辑母版标题样式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none" baseline="0">
          <a:solidFill>
            <a:srgbClr val="660874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70" indent="-30607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29920" indent="-30607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899795" indent="-269875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60" indent="-23368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105" indent="-23368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89992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19964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499995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799715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586670" y="579706"/>
            <a:ext cx="82800" cy="896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23545" y="5597323"/>
            <a:ext cx="25232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37B3879E-DE3F-46AE-9601-CEC617E45663}" type="datetimeFigureOut">
              <a:rPr lang="zh-CN" altLang="en-US" smtClean="0"/>
              <a:t>2025/11/29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37235" y="5597323"/>
            <a:ext cx="6581641" cy="360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151493" y="5597323"/>
            <a:ext cx="1203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A9895559-B5C9-44B2-B309-9E110ED03028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2" name="文本占位符 11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36825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13" name="标题占位符 12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dirty="0"/>
              <a:t>单击此处编辑母版标题样式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none" baseline="0">
          <a:solidFill>
            <a:srgbClr val="660874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70" indent="-30607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29920" indent="-30607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899795" indent="-269875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60" indent="-23368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105" indent="-23368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89992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19964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499995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799715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586670" y="579706"/>
            <a:ext cx="82800" cy="896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23545" y="5597323"/>
            <a:ext cx="25232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37B3879E-DE3F-46AE-9601-CEC617E45663}" type="datetimeFigureOut">
              <a:rPr lang="zh-CN" altLang="en-US" smtClean="0"/>
              <a:t>2025/11/29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37235" y="5597323"/>
            <a:ext cx="6581641" cy="360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151493" y="5597323"/>
            <a:ext cx="1203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A9895559-B5C9-44B2-B309-9E110ED03028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2" name="文本占位符 11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36825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13" name="标题占位符 12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dirty="0"/>
              <a:t>单击此处编辑母版标题样式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none" baseline="0">
          <a:solidFill>
            <a:srgbClr val="660874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70" indent="-30607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29920" indent="-30607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899795" indent="-269875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60" indent="-23368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105" indent="-23368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89992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19964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499995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799715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586670" y="579706"/>
            <a:ext cx="82800" cy="896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23545" y="5597323"/>
            <a:ext cx="25232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37B3879E-DE3F-46AE-9601-CEC617E45663}" type="datetimeFigureOut">
              <a:rPr lang="zh-CN" altLang="en-US" smtClean="0"/>
              <a:t>2025/11/29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37235" y="5597323"/>
            <a:ext cx="6581641" cy="360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151493" y="5597323"/>
            <a:ext cx="1203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A9895559-B5C9-44B2-B309-9E110ED03028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2" name="文本占位符 11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36825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dirty="0"/>
              <a:t>单击此处编辑母版文本样式</a:t>
            </a:r>
          </a:p>
          <a:p>
            <a:pPr lvl="1"/>
            <a:r>
              <a:rPr kumimoji="1" lang="zh-CN" altLang="en-US" dirty="0"/>
              <a:t>二级</a:t>
            </a:r>
          </a:p>
          <a:p>
            <a:pPr lvl="2"/>
            <a:r>
              <a:rPr kumimoji="1" lang="zh-CN" altLang="en-US" dirty="0"/>
              <a:t>三级</a:t>
            </a:r>
          </a:p>
          <a:p>
            <a:pPr lvl="3"/>
            <a:r>
              <a:rPr kumimoji="1" lang="zh-CN" altLang="en-US" dirty="0"/>
              <a:t>四级</a:t>
            </a:r>
          </a:p>
          <a:p>
            <a:pPr lvl="4"/>
            <a:r>
              <a:rPr kumimoji="1" lang="zh-CN" altLang="en-US" dirty="0"/>
              <a:t>五级</a:t>
            </a:r>
          </a:p>
        </p:txBody>
      </p:sp>
      <p:sp>
        <p:nvSpPr>
          <p:cNvPr id="13" name="标题占位符 12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dirty="0"/>
              <a:t>单击此处编辑母版标题样式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  <p:sldLayoutId id="2147483701" r:id="rId12"/>
    <p:sldLayoutId id="2147483702" r:id="rId13"/>
  </p:sldLayoutIdLst>
  <p:txStyles>
    <p:titleStyle>
      <a:lvl1pPr algn="l" defTabSz="457200" rtl="0" eaLnBrk="1" latinLnBrk="0" hangingPunct="1">
        <a:spcBef>
          <a:spcPct val="0"/>
        </a:spcBef>
        <a:buNone/>
        <a:defRPr sz="4000" b="1" kern="1200" cap="none" baseline="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70" indent="-30607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2400" kern="1200">
          <a:solidFill>
            <a:schemeClr val="tx2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629920" indent="-30607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2000" kern="1200">
          <a:solidFill>
            <a:schemeClr val="tx2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899795" indent="-269875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242060" indent="-23368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1602105" indent="-23368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189992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19964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499995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799715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586670" y="579706"/>
            <a:ext cx="82800" cy="896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23545" y="5597323"/>
            <a:ext cx="25232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37B3879E-DE3F-46AE-9601-CEC617E45663}" type="datetimeFigureOut">
              <a:rPr lang="zh-CN" altLang="en-US" smtClean="0"/>
              <a:t>2025/11/29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37235" y="5597323"/>
            <a:ext cx="6581641" cy="360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151493" y="5597323"/>
            <a:ext cx="1203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A9895559-B5C9-44B2-B309-9E110ED03028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2" name="文本占位符 11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36825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dirty="0"/>
              <a:t>单击此处编辑母版文本样式</a:t>
            </a:r>
          </a:p>
          <a:p>
            <a:pPr lvl="1"/>
            <a:r>
              <a:rPr kumimoji="1" lang="zh-CN" altLang="en-US" dirty="0"/>
              <a:t>二级</a:t>
            </a:r>
          </a:p>
          <a:p>
            <a:pPr lvl="2"/>
            <a:r>
              <a:rPr kumimoji="1" lang="zh-CN" altLang="en-US" dirty="0"/>
              <a:t>三级</a:t>
            </a:r>
          </a:p>
          <a:p>
            <a:pPr lvl="3"/>
            <a:r>
              <a:rPr kumimoji="1" lang="zh-CN" altLang="en-US" dirty="0"/>
              <a:t>四级</a:t>
            </a:r>
          </a:p>
          <a:p>
            <a:pPr lvl="4"/>
            <a:r>
              <a:rPr kumimoji="1" lang="zh-CN" altLang="en-US" dirty="0"/>
              <a:t>五级</a:t>
            </a:r>
          </a:p>
        </p:txBody>
      </p:sp>
      <p:sp>
        <p:nvSpPr>
          <p:cNvPr id="13" name="标题占位符 12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dirty="0"/>
              <a:t>单击此处编辑母版标题样式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05" r:id="rId2"/>
    <p:sldLayoutId id="2147483706" r:id="rId3"/>
    <p:sldLayoutId id="2147483707" r:id="rId4"/>
    <p:sldLayoutId id="2147483708" r:id="rId5"/>
    <p:sldLayoutId id="2147483709" r:id="rId6"/>
    <p:sldLayoutId id="2147483710" r:id="rId7"/>
    <p:sldLayoutId id="2147483711" r:id="rId8"/>
    <p:sldLayoutId id="2147483712" r:id="rId9"/>
    <p:sldLayoutId id="2147483713" r:id="rId10"/>
    <p:sldLayoutId id="2147483714" r:id="rId11"/>
    <p:sldLayoutId id="2147483715" r:id="rId12"/>
    <p:sldLayoutId id="2147483716" r:id="rId13"/>
  </p:sldLayoutIdLst>
  <p:txStyles>
    <p:titleStyle>
      <a:lvl1pPr algn="l" defTabSz="457200" rtl="0" eaLnBrk="1" latinLnBrk="0" hangingPunct="1">
        <a:spcBef>
          <a:spcPct val="0"/>
        </a:spcBef>
        <a:buNone/>
        <a:defRPr sz="4000" b="1" kern="1200" cap="none" baseline="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70" indent="-30607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2400" kern="1200">
          <a:solidFill>
            <a:schemeClr val="tx2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629920" indent="-30607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2000" kern="1200">
          <a:solidFill>
            <a:schemeClr val="tx2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899795" indent="-269875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242060" indent="-23368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1602105" indent="-23368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189992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19964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499995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799715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52.xml"/><Relationship Id="rId1" Type="http://schemas.openxmlformats.org/officeDocument/2006/relationships/tags" Target="../tags/tag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0.xml"/><Relationship Id="rId5" Type="http://schemas.openxmlformats.org/officeDocument/2006/relationships/image" Target="../media/image16.jpe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0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6.xml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5" Type="http://schemas.openxmlformats.org/officeDocument/2006/relationships/image" Target="../media/image21.jpe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3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3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10" Type="http://schemas.openxmlformats.org/officeDocument/2006/relationships/image" Target="../media/image31.sv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3.xml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tags" Target="../tags/tag15.xml"/><Relationship Id="rId7" Type="http://schemas.openxmlformats.org/officeDocument/2006/relationships/image" Target="../media/image36.jpeg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image" Target="../media/image35.png"/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tags" Target="../tags/tag5.xml"/><Relationship Id="rId7" Type="http://schemas.openxmlformats.org/officeDocument/2006/relationships/image" Target="../media/image3.png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image" Target="../media/image2.png"/><Relationship Id="rId5" Type="http://schemas.openxmlformats.org/officeDocument/2006/relationships/slideLayout" Target="../slideLayouts/slideLayout52.xml"/><Relationship Id="rId4" Type="http://schemas.openxmlformats.org/officeDocument/2006/relationships/tags" Target="../tags/tag6.xml"/><Relationship Id="rId9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5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tags" Target="../tags/tag18.xml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6" Type="http://schemas.openxmlformats.org/officeDocument/2006/relationships/image" Target="../media/image38.png"/><Relationship Id="rId5" Type="http://schemas.openxmlformats.org/officeDocument/2006/relationships/slideLayout" Target="../slideLayouts/slideLayout43.xml"/><Relationship Id="rId4" Type="http://schemas.openxmlformats.org/officeDocument/2006/relationships/tags" Target="../tags/tag1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6.xml"/><Relationship Id="rId2" Type="http://schemas.openxmlformats.org/officeDocument/2006/relationships/tags" Target="../tags/tag21.xml"/><Relationship Id="rId1" Type="http://schemas.openxmlformats.org/officeDocument/2006/relationships/tags" Target="../tags/tag20.xml"/><Relationship Id="rId5" Type="http://schemas.openxmlformats.org/officeDocument/2006/relationships/image" Target="../media/image40.jpeg"/><Relationship Id="rId4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3" Type="http://schemas.openxmlformats.org/officeDocument/2006/relationships/tags" Target="../tags/tag24.xml"/><Relationship Id="rId7" Type="http://schemas.openxmlformats.org/officeDocument/2006/relationships/tags" Target="../tags/tag28.xml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tags" Target="../tags/tag27.xml"/><Relationship Id="rId5" Type="http://schemas.openxmlformats.org/officeDocument/2006/relationships/tags" Target="../tags/tag26.xml"/><Relationship Id="rId4" Type="http://schemas.openxmlformats.org/officeDocument/2006/relationships/tags" Target="../tags/tag25.xml"/><Relationship Id="rId9" Type="http://schemas.openxmlformats.org/officeDocument/2006/relationships/image" Target="../media/image5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tags" Target="../tags/tag31.xml"/><Relationship Id="rId7" Type="http://schemas.openxmlformats.org/officeDocument/2006/relationships/image" Target="../media/image5.png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slideLayout" Target="../slideLayouts/slideLayout4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6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40.xml"/><Relationship Id="rId1" Type="http://schemas.openxmlformats.org/officeDocument/2006/relationships/tags" Target="../tags/tag7.xml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tags" Target="../tags/tag10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image" Target="../media/image4.png"/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4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b="1">
                <a:solidFill>
                  <a:srgbClr val="1F2329"/>
                </a:solidFill>
                <a:latin typeface="Noto Sans SC"/>
                <a:ea typeface="宋体" panose="02010600030101010101" pitchFamily="2" charset="-122"/>
                <a:sym typeface="+mn-ea"/>
              </a:rPr>
              <a:t>第一章：人工智能概述</a:t>
            </a:r>
            <a:endParaRPr lang="zh-CN" altLang="en-US" sz="6000" dirty="0"/>
          </a:p>
        </p:txBody>
      </p:sp>
      <p:sp>
        <p:nvSpPr>
          <p:cNvPr id="7" name="公司名"/>
          <p:cNvSpPr txBox="1"/>
          <p:nvPr>
            <p:custDataLst>
              <p:tags r:id="rId1"/>
            </p:custDataLst>
          </p:nvPr>
        </p:nvSpPr>
        <p:spPr>
          <a:xfrm>
            <a:off x="848551" y="478292"/>
            <a:ext cx="4516736" cy="378000"/>
          </a:xfrm>
          <a:prstGeom prst="rect">
            <a:avLst/>
          </a:prstGeom>
        </p:spPr>
        <p:txBody>
          <a:bodyPr/>
          <a:lstStyle>
            <a:lvl1pPr marL="306070" indent="-30607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29920" indent="-30607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99795" indent="-269875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60" indent="-23368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105" indent="-23368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89992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9964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99995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99715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dirty="0">
                <a:solidFill>
                  <a:schemeClr val="accent1"/>
                </a:solidFill>
              </a:rPr>
              <a:t>《人工智能通识》高中版</a:t>
            </a:r>
          </a:p>
        </p:txBody>
      </p:sp>
      <p:pic>
        <p:nvPicPr>
          <p:cNvPr id="4" name="图片 3" descr="秦汉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0875" y="478155"/>
            <a:ext cx="3329847" cy="8028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  <a:sym typeface="+mn-ea"/>
              </a:rPr>
              <a:t>贡献一：图灵机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73171" y="1613574"/>
            <a:ext cx="10284086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just">
              <a:lnSpc>
                <a:spcPct val="100000"/>
              </a:lnSpc>
            </a:pPr>
            <a:r>
              <a:rPr lang="zh-CN" altLang="en-US" sz="2000" b="1" dirty="0"/>
              <a:t>图灵机</a:t>
            </a:r>
            <a:r>
              <a:rPr lang="zh-CN" altLang="en-US" sz="2000" dirty="0"/>
              <a:t>是一个表示计算过程的数学模型，或者说是一台假想的机器。这一机器包括一条无限长的纸带，一个读写头，一个状态寄存器，外加一套运行规则，即程序。</a:t>
            </a:r>
            <a:endParaRPr lang="en-US" altLang="zh-CN" sz="2000" dirty="0"/>
          </a:p>
          <a:p>
            <a:pPr algn="just">
              <a:lnSpc>
                <a:spcPct val="100000"/>
              </a:lnSpc>
            </a:pPr>
            <a:r>
              <a:rPr lang="zh-CN" altLang="en-US" sz="2000" dirty="0"/>
              <a:t>机器依据当前寄存器状态和从纸带上读入的符号，改变寄存器状态，并由程序产生动作，包括移动读写头位置和往纸带上重写数据。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4743" y="3250211"/>
            <a:ext cx="3514135" cy="3300541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  <a:sym typeface="+mn-ea"/>
              </a:rPr>
              <a:t>贡献一：图灵机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algn="just"/>
            <a:r>
              <a:rPr lang="zh-CN" altLang="en-US" dirty="0"/>
              <a:t>图灵和后续研究者发现，这样一台简单的机器却非常强大，很多看起来很强大的计算模型都和图灵机等价。因此，邱奇、图灵和哥德尔提出了著名的邱奇</a:t>
            </a:r>
            <a:r>
              <a:rPr lang="en-US" altLang="zh-CN" dirty="0"/>
              <a:t>-</a:t>
            </a:r>
            <a:r>
              <a:rPr lang="zh-CN" altLang="en-US" dirty="0"/>
              <a:t>图灵论题：一切直觉上可计算的函数都可用图灵机计算。</a:t>
            </a:r>
            <a:endParaRPr lang="en-US" altLang="zh-CN" dirty="0"/>
          </a:p>
          <a:p>
            <a:pPr algn="just"/>
            <a:r>
              <a:rPr lang="zh-CN" altLang="en-US" dirty="0"/>
              <a:t>这一结论成为可计算理论的开端，为通用计算机的出现奠定了理论基础。今天我们所使用的大部分智能设备，都基于图灵提出的这一基础原理。</a:t>
            </a:r>
            <a:endParaRPr lang="en-US" altLang="zh-CN" sz="2000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2432" y="4287363"/>
            <a:ext cx="2591865" cy="2434328"/>
          </a:xfrm>
          <a:prstGeom prst="rect">
            <a:avLst/>
          </a:prstGeom>
        </p:spPr>
      </p:pic>
      <p:pic>
        <p:nvPicPr>
          <p:cNvPr id="2050" name="Picture 2" descr="Mechanical Wooden Turing Machine | Hackada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751" y="4506892"/>
            <a:ext cx="3549406" cy="1996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Remembering Your First Computer Is For Old People | TechCrunch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8226" y="4623465"/>
            <a:ext cx="2590800" cy="1762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AA89EC-6B38-409E-BD23-99513F836D0A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  <a:sym typeface="+mn-ea"/>
              </a:rPr>
              <a:t>贡献一：图灵机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73171" y="2023785"/>
            <a:ext cx="10236791" cy="705778"/>
          </a:xfrm>
          <a:prstGeom prst="rect">
            <a:avLst/>
          </a:prstGeom>
        </p:spPr>
        <p:txBody>
          <a:bodyPr>
            <a:normAutofit fontScale="87500" lnSpcReduction="10000"/>
          </a:bodyPr>
          <a:lstStyle/>
          <a:p>
            <a:r>
              <a:rPr lang="zh-CN" altLang="en-US" dirty="0"/>
              <a:t>没有计算机的诞生，也就没有人工智能的开端。从这一点上看，</a:t>
            </a:r>
            <a:r>
              <a:rPr lang="zh-CN" altLang="en-US" b="1" dirty="0"/>
              <a:t>图灵是为人工智能准备工具的人</a:t>
            </a:r>
            <a:r>
              <a:rPr lang="zh-CN" altLang="en-US" dirty="0"/>
              <a:t>。</a:t>
            </a:r>
            <a:endParaRPr lang="en-US" altLang="zh-CN" sz="2000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6819" y="3051495"/>
            <a:ext cx="2295525" cy="306070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076398" y="6154884"/>
            <a:ext cx="3036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/>
              <a:t>图灵亲自参与的 </a:t>
            </a:r>
            <a:r>
              <a:rPr lang="en-US" altLang="zh-CN" sz="1600" dirty="0"/>
              <a:t>ACE </a:t>
            </a:r>
            <a:r>
              <a:rPr lang="zh-CN" altLang="en-US" sz="1600" dirty="0"/>
              <a:t>计算机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4402453" y="6154884"/>
            <a:ext cx="3036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ea typeface="微软雅黑" panose="020B0503020204020204" pitchFamily="34" charset="-122"/>
              </a:rPr>
              <a:t>早期通用电子计算机 </a:t>
            </a:r>
            <a:r>
              <a:rPr lang="en-US" altLang="zh-CN" sz="1600" dirty="0">
                <a:ea typeface="微软雅黑" panose="020B0503020204020204" pitchFamily="34" charset="-122"/>
              </a:rPr>
              <a:t>ENIAC</a:t>
            </a:r>
            <a:endParaRPr lang="zh-CN" altLang="en-US" sz="1600" dirty="0">
              <a:ea typeface="微软雅黑" panose="020B0503020204020204" pitchFamily="34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8574" y="3111820"/>
            <a:ext cx="2524125" cy="300037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69836" y="3111821"/>
            <a:ext cx="2775346" cy="3000374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8234136" y="6154884"/>
            <a:ext cx="22467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/>
              <a:t>中科大量子计算机九章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  <a:sym typeface="+mn-ea"/>
              </a:rPr>
              <a:t>年轻的密码学家</a:t>
            </a:r>
            <a:endParaRPr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3608705" y="1780540"/>
            <a:ext cx="8101330" cy="4549140"/>
          </a:xfrm>
          <a:prstGeom prst="roundRect">
            <a:avLst>
              <a:gd name="adj" fmla="val 4223"/>
            </a:avLst>
          </a:prstGeom>
          <a:solidFill>
            <a:schemeClr val="bg1"/>
          </a:solidFill>
          <a:ln w="12700" cap="sq">
            <a:solidFill>
              <a:schemeClr val="accent1"/>
            </a:solidFill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3608740" y="1780673"/>
            <a:ext cx="765006" cy="842211"/>
          </a:xfrm>
          <a:prstGeom prst="diagStripe">
            <a:avLst/>
          </a:prstGeom>
          <a:solidFill>
            <a:schemeClr val="accent1"/>
          </a:solidFill>
          <a:ln w="12700"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flipH="1" flipV="1">
            <a:off x="10944996" y="5487736"/>
            <a:ext cx="765006" cy="842211"/>
          </a:xfrm>
          <a:prstGeom prst="diagStripe">
            <a:avLst/>
          </a:prstGeom>
          <a:solidFill>
            <a:schemeClr val="accent1"/>
          </a:solidFill>
          <a:ln w="12700"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4088765" y="2712720"/>
            <a:ext cx="7249160" cy="3499485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marL="306070" indent="-306070" algn="just"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zh-CN" altLang="en-US" sz="2400" dirty="0">
                <a:solidFill>
                  <a:schemeClr val="tx2"/>
                </a:solidFill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回国后不久，图灵便参与到政府的密码破译项目中，和全国各地顶尖的数学家们一起，在白金汉郡的布莱切利公馆破译德国密码。</a:t>
            </a:r>
          </a:p>
          <a:p>
            <a:pPr marL="306070" indent="-306070" algn="just"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zh-CN" altLang="en-US" sz="2400" dirty="0">
                <a:solidFill>
                  <a:schemeClr val="tx2"/>
                </a:solidFill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图灵破解了加强版的</a:t>
            </a:r>
            <a:r>
              <a:rPr lang="en-US" altLang="zh-CN" sz="2400" dirty="0">
                <a:solidFill>
                  <a:schemeClr val="tx2"/>
                </a:solidFill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Enigma </a:t>
            </a:r>
            <a:r>
              <a:rPr lang="zh-CN" altLang="en-US" sz="2400" dirty="0">
                <a:solidFill>
                  <a:schemeClr val="tx2"/>
                </a:solidFill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密码机，并探索出一套高效算法。有估计说图灵的这一工作使战争的结束时间提早了两年，挽救了超过</a:t>
            </a:r>
            <a:r>
              <a:rPr lang="en-US" altLang="zh-CN" sz="2400" dirty="0">
                <a:solidFill>
                  <a:schemeClr val="tx2"/>
                </a:solidFill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1400</a:t>
            </a:r>
            <a:r>
              <a:rPr lang="zh-CN" altLang="en-US" sz="2400" dirty="0">
                <a:solidFill>
                  <a:schemeClr val="tx2"/>
                </a:solidFill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万人的生命。</a:t>
            </a:r>
            <a:endParaRPr lang="zh-CN" altLang="zh-CN" sz="2400" dirty="0">
              <a:solidFill>
                <a:schemeClr val="tx2"/>
              </a:solidFill>
              <a:effectLst/>
              <a:latin typeface="等线" panose="02010600030101010101" pitchFamily="2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373880" y="2162810"/>
            <a:ext cx="6096000" cy="4629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110000"/>
              </a:lnSpc>
              <a:buClrTx/>
              <a:buSzTx/>
              <a:buFontTx/>
            </a:pPr>
            <a:r>
              <a:rPr kumimoji="1" lang="en-US" altLang="zh-CN" sz="22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Source Han Sans CN Bold"/>
                <a:ea typeface="Source Han Sans CN Bold"/>
                <a:cs typeface="Source Han Sans CN Bold"/>
                <a:sym typeface="+mn-ea"/>
              </a:rPr>
              <a:t>图灵在二战中的密码学贡献</a:t>
            </a:r>
          </a:p>
        </p:txBody>
      </p:sp>
      <p:pic>
        <p:nvPicPr>
          <p:cNvPr id="22" name="IM 22"/>
          <p:cNvPicPr/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152525" y="1780540"/>
            <a:ext cx="1800225" cy="1867535"/>
          </a:xfrm>
          <a:prstGeom prst="rect">
            <a:avLst/>
          </a:prstGeom>
        </p:spPr>
      </p:pic>
      <p:pic>
        <p:nvPicPr>
          <p:cNvPr id="24" name="IM 24"/>
          <p:cNvPicPr/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83895" y="3903980"/>
            <a:ext cx="2738120" cy="24257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  <a:sym typeface="+mn-ea"/>
              </a:rPr>
              <a:t>贡献二：机器智能的最初思考和实践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573405" y="1782445"/>
            <a:ext cx="6775450" cy="2229485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just">
              <a:lnSpc>
                <a:spcPct val="100000"/>
              </a:lnSpc>
            </a:pPr>
            <a:r>
              <a:rPr lang="en-US" altLang="zh-CN" sz="2000" dirty="0"/>
              <a:t>1948</a:t>
            </a:r>
            <a:r>
              <a:rPr lang="zh-CN" altLang="en-US" sz="2000" dirty="0"/>
              <a:t>年，图灵成为曼彻斯特大学的讲师；</a:t>
            </a:r>
            <a:r>
              <a:rPr lang="en-US" altLang="zh-CN" sz="2000" dirty="0"/>
              <a:t>1951</a:t>
            </a:r>
            <a:r>
              <a:rPr lang="zh-CN" altLang="en-US" sz="2000" dirty="0"/>
              <a:t>年，英国皇家学会吸纳图灵为会员。</a:t>
            </a:r>
            <a:endParaRPr lang="en-US" altLang="zh-CN" sz="2000" dirty="0"/>
          </a:p>
          <a:p>
            <a:pPr algn="just">
              <a:lnSpc>
                <a:spcPct val="100000"/>
              </a:lnSpc>
            </a:pPr>
            <a:r>
              <a:rPr lang="en-US" altLang="zh-CN" sz="2000" dirty="0"/>
              <a:t>1948</a:t>
            </a:r>
            <a:r>
              <a:rPr lang="zh-CN" altLang="en-US" sz="2000" dirty="0"/>
              <a:t>年，图灵发表了一篇题为</a:t>
            </a:r>
            <a:r>
              <a:rPr lang="en-US" altLang="zh-CN" sz="2000" dirty="0"/>
              <a:t>《</a:t>
            </a:r>
            <a:r>
              <a:rPr lang="zh-CN" altLang="en-US" sz="2000" b="1" dirty="0"/>
              <a:t>智能机器</a:t>
            </a:r>
            <a:r>
              <a:rPr lang="en-US" altLang="zh-CN" sz="2000" dirty="0"/>
              <a:t>》</a:t>
            </a:r>
            <a:r>
              <a:rPr lang="zh-CN" altLang="en-US" sz="2000" dirty="0"/>
              <a:t>的报告，提出了用机器实现智能的可能性，并探讨了若干实现方法。这篇报告成为人工智能登上历史舞台的号角。</a:t>
            </a:r>
            <a:endParaRPr lang="en-US" altLang="zh-CN" sz="2000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3074" name="Picture 2" descr="L32-00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2495" y="1595120"/>
            <a:ext cx="2821305" cy="4665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0649" y="3801740"/>
            <a:ext cx="4251477" cy="2834318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  <a:sym typeface="+mn-ea"/>
              </a:rPr>
              <a:t>贡献二：机器智能的最初思考和实践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43961" y="1743114"/>
            <a:ext cx="10667484" cy="3247697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just"/>
            <a:r>
              <a:rPr lang="zh-CN" altLang="en-US" dirty="0"/>
              <a:t>他认为可以设计一个通用机器，像教小孩子那样教它一步步成长，这是机器学习的朴素思想。 </a:t>
            </a:r>
            <a:endParaRPr lang="en-US" altLang="zh-CN" dirty="0"/>
          </a:p>
          <a:p>
            <a:pPr algn="just"/>
            <a:r>
              <a:rPr lang="zh-CN" altLang="zh-CN" sz="20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他还提出，可以通过奖励和惩罚来对机器进行“教育”，这是强化学习</a:t>
            </a:r>
            <a:r>
              <a:rPr lang="zh-CN" altLang="en-US" sz="20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的基本</a:t>
            </a:r>
            <a:r>
              <a:rPr lang="zh-CN" altLang="zh-CN" sz="20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思路。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00000"/>
              </a:lnSpc>
            </a:pP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1338" y="3262832"/>
            <a:ext cx="4022893" cy="3271446"/>
          </a:xfrm>
          <a:prstGeom prst="rect">
            <a:avLst/>
          </a:prstGeom>
        </p:spPr>
      </p:pic>
      <p:grpSp>
        <p:nvGrpSpPr>
          <p:cNvPr id="9" name="组合 8"/>
          <p:cNvGrpSpPr/>
          <p:nvPr/>
        </p:nvGrpSpPr>
        <p:grpSpPr>
          <a:xfrm>
            <a:off x="6408979" y="3262832"/>
            <a:ext cx="4446123" cy="3032605"/>
            <a:chOff x="4031483" y="4250998"/>
            <a:chExt cx="2533613" cy="2050672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90997" y="5409523"/>
              <a:ext cx="850933" cy="534708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863204" y="4690912"/>
              <a:ext cx="831139" cy="470786"/>
            </a:xfrm>
            <a:prstGeom prst="rect">
              <a:avLst/>
            </a:prstGeom>
          </p:spPr>
        </p:pic>
        <p:pic>
          <p:nvPicPr>
            <p:cNvPr id="12" name="Picture 10" descr="Erase Svg Png Icon Free Download - Wrong Cross Symbol Black, Transparent  Png - kind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48084" y="5625330"/>
              <a:ext cx="227256" cy="2190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图形 10"/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867166" y="4775093"/>
              <a:ext cx="368737" cy="333053"/>
            </a:xfrm>
            <a:prstGeom prst="rect">
              <a:avLst/>
            </a:prstGeom>
          </p:spPr>
        </p:pic>
        <p:sp>
          <p:nvSpPr>
            <p:cNvPr id="14" name="箭头: 右 11"/>
            <p:cNvSpPr/>
            <p:nvPr/>
          </p:nvSpPr>
          <p:spPr>
            <a:xfrm>
              <a:off x="4720468" y="4886984"/>
              <a:ext cx="95112" cy="109499"/>
            </a:xfrm>
            <a:prstGeom prst="rightArrow">
              <a:avLst>
                <a:gd name="adj1" fmla="val 41302"/>
                <a:gd name="adj2" fmla="val 50000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箭头: 右 12"/>
            <p:cNvSpPr/>
            <p:nvPr/>
          </p:nvSpPr>
          <p:spPr>
            <a:xfrm>
              <a:off x="5738819" y="4894416"/>
              <a:ext cx="104521" cy="94409"/>
            </a:xfrm>
            <a:prstGeom prst="rightArrow">
              <a:avLst>
                <a:gd name="adj1" fmla="val 44925"/>
                <a:gd name="adj2" fmla="val 50000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箭头: 右 13"/>
            <p:cNvSpPr/>
            <p:nvPr/>
          </p:nvSpPr>
          <p:spPr>
            <a:xfrm>
              <a:off x="4723768" y="5656223"/>
              <a:ext cx="101433" cy="119979"/>
            </a:xfrm>
            <a:prstGeom prst="rightArrow">
              <a:avLst>
                <a:gd name="adj1" fmla="val 38091"/>
                <a:gd name="adj2" fmla="val 49999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箭头: 右 14"/>
            <p:cNvSpPr/>
            <p:nvPr/>
          </p:nvSpPr>
          <p:spPr>
            <a:xfrm>
              <a:off x="5738819" y="5666563"/>
              <a:ext cx="101433" cy="99297"/>
            </a:xfrm>
            <a:prstGeom prst="rightArrow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18" name="图形 15"/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185914" y="4594643"/>
              <a:ext cx="522859" cy="536740"/>
            </a:xfrm>
            <a:prstGeom prst="rect">
              <a:avLst/>
            </a:prstGeom>
          </p:spPr>
        </p:pic>
        <p:pic>
          <p:nvPicPr>
            <p:cNvPr id="19" name="图形 16"/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208466" y="5354593"/>
              <a:ext cx="547931" cy="562477"/>
            </a:xfrm>
            <a:prstGeom prst="rect">
              <a:avLst/>
            </a:prstGeom>
          </p:spPr>
        </p:pic>
        <p:sp>
          <p:nvSpPr>
            <p:cNvPr id="20" name="矩形 19"/>
            <p:cNvSpPr/>
            <p:nvPr/>
          </p:nvSpPr>
          <p:spPr>
            <a:xfrm>
              <a:off x="4031483" y="4531359"/>
              <a:ext cx="2275715" cy="688965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4037932" y="5332711"/>
              <a:ext cx="2269266" cy="659675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4447343" y="4556377"/>
              <a:ext cx="309054" cy="16883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4449602" y="5352689"/>
              <a:ext cx="309054" cy="14300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4400605" y="4578525"/>
              <a:ext cx="462599" cy="2705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苹果 ！</a:t>
              </a: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4400605" y="5352229"/>
              <a:ext cx="462599" cy="2705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苹果 ！</a:t>
              </a:r>
            </a:p>
          </p:txBody>
        </p:sp>
        <p:cxnSp>
          <p:nvCxnSpPr>
            <p:cNvPr id="26" name="直接箭头连接符 25"/>
            <p:cNvCxnSpPr>
              <a:stCxn id="13" idx="0"/>
            </p:cNvCxnSpPr>
            <p:nvPr/>
          </p:nvCxnSpPr>
          <p:spPr>
            <a:xfrm flipV="1">
              <a:off x="6051535" y="4404801"/>
              <a:ext cx="0" cy="370292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文本框 26"/>
            <p:cNvSpPr txBox="1"/>
            <p:nvPr/>
          </p:nvSpPr>
          <p:spPr>
            <a:xfrm>
              <a:off x="4960485" y="4250998"/>
              <a:ext cx="1519633" cy="2081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奖励信号：拿对了就有骨头吃</a:t>
              </a:r>
            </a:p>
          </p:txBody>
        </p:sp>
        <p:cxnSp>
          <p:nvCxnSpPr>
            <p:cNvPr id="28" name="直接箭头连接符 27"/>
            <p:cNvCxnSpPr/>
            <p:nvPr/>
          </p:nvCxnSpPr>
          <p:spPr>
            <a:xfrm>
              <a:off x="6049228" y="5846194"/>
              <a:ext cx="0" cy="249806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文本框 28"/>
            <p:cNvSpPr txBox="1"/>
            <p:nvPr/>
          </p:nvSpPr>
          <p:spPr>
            <a:xfrm>
              <a:off x="5001890" y="6093549"/>
              <a:ext cx="1563206" cy="2081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奖励信号：拿错了就不给骨头吃</a:t>
              </a:r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  <a:sym typeface="+mn-ea"/>
              </a:rPr>
              <a:t>贡献二：机器智能的最初思考和实践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72536" y="2381924"/>
            <a:ext cx="3730993" cy="1545386"/>
          </a:xfrm>
          <a:prstGeom prst="rect">
            <a:avLst/>
          </a:prstGeom>
        </p:spPr>
        <p:txBody>
          <a:bodyPr/>
          <a:lstStyle/>
          <a:p>
            <a:pPr algn="just">
              <a:lnSpc>
                <a:spcPct val="100000"/>
              </a:lnSpc>
            </a:pPr>
            <a:r>
              <a:rPr lang="zh-CN" altLang="zh-CN" sz="20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他甚至还提出了通过模拟生物进化和群体活动来实现智能的方法，成为演化学习思想的最初萌芽。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964173" y="5143986"/>
            <a:ext cx="4983829" cy="1198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en-US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很多动物具有一定的智能，比如一群蚂蚁会群体活动，协同完成一些个体无法完成的任务。具有相似行为的还有鸟、蜜蜂、猩猩等。模拟这些群体行为，是一种有效的学习方法。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4966335" y="3738245"/>
            <a:ext cx="6124575" cy="8299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en-US" sz="1600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生物进化是自然选择的结果，包括人的进化。生物进化在智能的产生过程中扮演着重要角色。图灵认为，模仿这一过程，是一种让机器产生智能的可能方案。</a:t>
            </a:r>
            <a:endParaRPr lang="en-US" altLang="zh-CN" sz="1600" kern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: 圆角 9"/>
          <p:cNvSpPr/>
          <p:nvPr/>
        </p:nvSpPr>
        <p:spPr>
          <a:xfrm>
            <a:off x="4578350" y="1308735"/>
            <a:ext cx="6871970" cy="3309620"/>
          </a:xfrm>
          <a:prstGeom prst="roundRect">
            <a:avLst>
              <a:gd name="adj" fmla="val 14585"/>
            </a:avLst>
          </a:prstGeom>
          <a:noFill/>
          <a:ln>
            <a:solidFill>
              <a:srgbClr val="7030A0">
                <a:alpha val="99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: 圆角 11"/>
          <p:cNvSpPr/>
          <p:nvPr/>
        </p:nvSpPr>
        <p:spPr>
          <a:xfrm>
            <a:off x="655955" y="4928235"/>
            <a:ext cx="10795000" cy="1747520"/>
          </a:xfrm>
          <a:prstGeom prst="roundRect">
            <a:avLst/>
          </a:prstGeom>
          <a:noFill/>
          <a:ln>
            <a:solidFill>
              <a:srgbClr val="7030A0">
                <a:alpha val="99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3"/>
          <a:srcRect l="7124" t="19515" b="6115"/>
          <a:stretch>
            <a:fillRect/>
          </a:stretch>
        </p:blipFill>
        <p:spPr>
          <a:xfrm>
            <a:off x="1229360" y="5021580"/>
            <a:ext cx="4084955" cy="156019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2208" y="1485160"/>
            <a:ext cx="4907442" cy="2213767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  <a:sym typeface="+mn-ea"/>
              </a:rPr>
              <a:t>贡献二：机器智能的最初思考和实践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algn="just"/>
            <a:r>
              <a:rPr lang="zh-CN" altLang="en-US" dirty="0"/>
              <a:t>图灵的天才思想是人工智能发展之初的第一笔精神财富，直到今天依然指导着后人。从这一点上看，</a:t>
            </a:r>
            <a:r>
              <a:rPr lang="zh-CN" altLang="en-US" b="1" dirty="0"/>
              <a:t>图灵是为人工智能奠定思想的人</a:t>
            </a:r>
            <a:r>
              <a:rPr lang="zh-CN" altLang="en-US" dirty="0"/>
              <a:t>。</a:t>
            </a:r>
          </a:p>
          <a:p>
            <a:pPr algn="just">
              <a:lnSpc>
                <a:spcPct val="100000"/>
              </a:lnSpc>
            </a:pPr>
            <a:endParaRPr lang="zh-CN" altLang="zh-CN" sz="2000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00000"/>
              </a:lnSpc>
            </a:pP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170" name="Picture 2" descr="Strengthening the Toolkit for Tax Compliance Management: Machine learning 1  | Inter-American Center of Tax Administration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2550" y="2873375"/>
            <a:ext cx="5486400" cy="3048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  <a:sym typeface="+mn-ea"/>
              </a:rPr>
              <a:t>贡献三：图灵测试</a:t>
            </a:r>
            <a:endParaRPr lang="zh-CN" altLang="en-US"/>
          </a:p>
        </p:txBody>
      </p:sp>
      <p:sp>
        <p:nvSpPr>
          <p:cNvPr id="13" name="标题 1"/>
          <p:cNvSpPr txBox="1"/>
          <p:nvPr>
            <p:custDataLst>
              <p:tags r:id="rId1"/>
            </p:custDataLst>
          </p:nvPr>
        </p:nvSpPr>
        <p:spPr>
          <a:xfrm>
            <a:off x="10093521" y="2247462"/>
            <a:ext cx="464163" cy="420817"/>
          </a:xfrm>
          <a:custGeom>
            <a:avLst/>
            <a:gdLst>
              <a:gd name="connsiteX0" fmla="*/ 351048 w 1543905"/>
              <a:gd name="connsiteY0" fmla="*/ 523317 h 1399728"/>
              <a:gd name="connsiteX1" fmla="*/ 351048 w 1543905"/>
              <a:gd name="connsiteY1" fmla="*/ 523317 h 1399728"/>
              <a:gd name="connsiteX2" fmla="*/ 351420 w 1543905"/>
              <a:gd name="connsiteY2" fmla="*/ 523503 h 1399728"/>
              <a:gd name="connsiteX3" fmla="*/ 351420 w 1543905"/>
              <a:gd name="connsiteY3" fmla="*/ 1020031 h 1399728"/>
              <a:gd name="connsiteX4" fmla="*/ 351048 w 1543905"/>
              <a:gd name="connsiteY4" fmla="*/ 1020403 h 1399728"/>
              <a:gd name="connsiteX5" fmla="*/ 163525 w 1543905"/>
              <a:gd name="connsiteY5" fmla="*/ 1020403 h 1399728"/>
              <a:gd name="connsiteX6" fmla="*/ 163153 w 1543905"/>
              <a:gd name="connsiteY6" fmla="*/ 1020031 h 1399728"/>
              <a:gd name="connsiteX7" fmla="*/ 163153 w 1543905"/>
              <a:gd name="connsiteY7" fmla="*/ 523503 h 1399728"/>
              <a:gd name="connsiteX8" fmla="*/ 163153 w 1543905"/>
              <a:gd name="connsiteY8" fmla="*/ 523317 h 1399728"/>
              <a:gd name="connsiteX9" fmla="*/ 163339 w 1543905"/>
              <a:gd name="connsiteY9" fmla="*/ 523131 h 1399728"/>
              <a:gd name="connsiteX10" fmla="*/ 351048 w 1543905"/>
              <a:gd name="connsiteY10" fmla="*/ 523131 h 1399728"/>
              <a:gd name="connsiteX11" fmla="*/ 351048 w 1543905"/>
              <a:gd name="connsiteY11" fmla="*/ 411696 h 1399728"/>
              <a:gd name="connsiteX12" fmla="*/ 163339 w 1543905"/>
              <a:gd name="connsiteY12" fmla="*/ 411696 h 1399728"/>
              <a:gd name="connsiteX13" fmla="*/ 51346 w 1543905"/>
              <a:gd name="connsiteY13" fmla="*/ 523689 h 1399728"/>
              <a:gd name="connsiteX14" fmla="*/ 51346 w 1543905"/>
              <a:gd name="connsiteY14" fmla="*/ 1020217 h 1399728"/>
              <a:gd name="connsiteX15" fmla="*/ 163339 w 1543905"/>
              <a:gd name="connsiteY15" fmla="*/ 1132210 h 1399728"/>
              <a:gd name="connsiteX16" fmla="*/ 351048 w 1543905"/>
              <a:gd name="connsiteY16" fmla="*/ 1132210 h 1399728"/>
              <a:gd name="connsiteX17" fmla="*/ 463042 w 1543905"/>
              <a:gd name="connsiteY17" fmla="*/ 1020217 h 1399728"/>
              <a:gd name="connsiteX18" fmla="*/ 463042 w 1543905"/>
              <a:gd name="connsiteY18" fmla="*/ 523503 h 1399728"/>
              <a:gd name="connsiteX19" fmla="*/ 351048 w 1543905"/>
              <a:gd name="connsiteY19" fmla="*/ 411696 h 1399728"/>
              <a:gd name="connsiteX20" fmla="*/ 865808 w 1543905"/>
              <a:gd name="connsiteY20" fmla="*/ 111621 h 1399728"/>
              <a:gd name="connsiteX21" fmla="*/ 866180 w 1543905"/>
              <a:gd name="connsiteY21" fmla="*/ 111807 h 1399728"/>
              <a:gd name="connsiteX22" fmla="*/ 866180 w 1543905"/>
              <a:gd name="connsiteY22" fmla="*/ 1020031 h 1399728"/>
              <a:gd name="connsiteX23" fmla="*/ 865808 w 1543905"/>
              <a:gd name="connsiteY23" fmla="*/ 1020403 h 1399728"/>
              <a:gd name="connsiteX24" fmla="*/ 678284 w 1543905"/>
              <a:gd name="connsiteY24" fmla="*/ 1020403 h 1399728"/>
              <a:gd name="connsiteX25" fmla="*/ 677912 w 1543905"/>
              <a:gd name="connsiteY25" fmla="*/ 1020031 h 1399728"/>
              <a:gd name="connsiteX26" fmla="*/ 677912 w 1543905"/>
              <a:gd name="connsiteY26" fmla="*/ 111993 h 1399728"/>
              <a:gd name="connsiteX27" fmla="*/ 677912 w 1543905"/>
              <a:gd name="connsiteY27" fmla="*/ 111807 h 1399728"/>
              <a:gd name="connsiteX28" fmla="*/ 678098 w 1543905"/>
              <a:gd name="connsiteY28" fmla="*/ 111621 h 1399728"/>
              <a:gd name="connsiteX29" fmla="*/ 865808 w 1543905"/>
              <a:gd name="connsiteY29" fmla="*/ 111621 h 1399728"/>
              <a:gd name="connsiteX30" fmla="*/ 865808 w 1543905"/>
              <a:gd name="connsiteY30" fmla="*/ 0 h 1399728"/>
              <a:gd name="connsiteX31" fmla="*/ 677912 w 1543905"/>
              <a:gd name="connsiteY31" fmla="*/ 0 h 1399728"/>
              <a:gd name="connsiteX32" fmla="*/ 565919 w 1543905"/>
              <a:gd name="connsiteY32" fmla="*/ 111993 h 1399728"/>
              <a:gd name="connsiteX33" fmla="*/ 565919 w 1543905"/>
              <a:gd name="connsiteY33" fmla="*/ 1020217 h 1399728"/>
              <a:gd name="connsiteX34" fmla="*/ 677912 w 1543905"/>
              <a:gd name="connsiteY34" fmla="*/ 1132210 h 1399728"/>
              <a:gd name="connsiteX35" fmla="*/ 865622 w 1543905"/>
              <a:gd name="connsiteY35" fmla="*/ 1132210 h 1399728"/>
              <a:gd name="connsiteX36" fmla="*/ 977615 w 1543905"/>
              <a:gd name="connsiteY36" fmla="*/ 1020217 h 1399728"/>
              <a:gd name="connsiteX37" fmla="*/ 977615 w 1543905"/>
              <a:gd name="connsiteY37" fmla="*/ 111993 h 1399728"/>
              <a:gd name="connsiteX38" fmla="*/ 865808 w 1543905"/>
              <a:gd name="connsiteY38" fmla="*/ 0 h 1399728"/>
              <a:gd name="connsiteX39" fmla="*/ 1380381 w 1543905"/>
              <a:gd name="connsiteY39" fmla="*/ 729072 h 1399728"/>
              <a:gd name="connsiteX40" fmla="*/ 1380753 w 1543905"/>
              <a:gd name="connsiteY40" fmla="*/ 729258 h 1399728"/>
              <a:gd name="connsiteX41" fmla="*/ 1380753 w 1543905"/>
              <a:gd name="connsiteY41" fmla="*/ 1020031 h 1399728"/>
              <a:gd name="connsiteX42" fmla="*/ 1380381 w 1543905"/>
              <a:gd name="connsiteY42" fmla="*/ 1020403 h 1399728"/>
              <a:gd name="connsiteX43" fmla="*/ 1192858 w 1543905"/>
              <a:gd name="connsiteY43" fmla="*/ 1020403 h 1399728"/>
              <a:gd name="connsiteX44" fmla="*/ 1192485 w 1543905"/>
              <a:gd name="connsiteY44" fmla="*/ 1020031 h 1399728"/>
              <a:gd name="connsiteX45" fmla="*/ 1192485 w 1543905"/>
              <a:gd name="connsiteY45" fmla="*/ 729444 h 1399728"/>
              <a:gd name="connsiteX46" fmla="*/ 1192485 w 1543905"/>
              <a:gd name="connsiteY46" fmla="*/ 729258 h 1399728"/>
              <a:gd name="connsiteX47" fmla="*/ 1192671 w 1543905"/>
              <a:gd name="connsiteY47" fmla="*/ 729072 h 1399728"/>
              <a:gd name="connsiteX48" fmla="*/ 1380381 w 1543905"/>
              <a:gd name="connsiteY48" fmla="*/ 729072 h 1399728"/>
              <a:gd name="connsiteX49" fmla="*/ 1380381 w 1543905"/>
              <a:gd name="connsiteY49" fmla="*/ 617451 h 1399728"/>
              <a:gd name="connsiteX50" fmla="*/ 1192671 w 1543905"/>
              <a:gd name="connsiteY50" fmla="*/ 617451 h 1399728"/>
              <a:gd name="connsiteX51" fmla="*/ 1080678 w 1543905"/>
              <a:gd name="connsiteY51" fmla="*/ 729444 h 1399728"/>
              <a:gd name="connsiteX52" fmla="*/ 1080678 w 1543905"/>
              <a:gd name="connsiteY52" fmla="*/ 1020031 h 1399728"/>
              <a:gd name="connsiteX53" fmla="*/ 1192671 w 1543905"/>
              <a:gd name="connsiteY53" fmla="*/ 1132024 h 1399728"/>
              <a:gd name="connsiteX54" fmla="*/ 1380381 w 1543905"/>
              <a:gd name="connsiteY54" fmla="*/ 1132024 h 1399728"/>
              <a:gd name="connsiteX55" fmla="*/ 1492374 w 1543905"/>
              <a:gd name="connsiteY55" fmla="*/ 1020031 h 1399728"/>
              <a:gd name="connsiteX56" fmla="*/ 1492374 w 1543905"/>
              <a:gd name="connsiteY56" fmla="*/ 729444 h 1399728"/>
              <a:gd name="connsiteX57" fmla="*/ 1380381 w 1543905"/>
              <a:gd name="connsiteY57" fmla="*/ 617451 h 1399728"/>
              <a:gd name="connsiteX58" fmla="*/ 1481956 w 1543905"/>
              <a:gd name="connsiteY58" fmla="*/ 1276201 h 1399728"/>
              <a:gd name="connsiteX59" fmla="*/ 61764 w 1543905"/>
              <a:gd name="connsiteY59" fmla="*/ 1276201 h 1399728"/>
              <a:gd name="connsiteX60" fmla="*/ 0 w 1543905"/>
              <a:gd name="connsiteY60" fmla="*/ 1337965 h 1399728"/>
              <a:gd name="connsiteX61" fmla="*/ 61764 w 1543905"/>
              <a:gd name="connsiteY61" fmla="*/ 1399729 h 1399728"/>
              <a:gd name="connsiteX62" fmla="*/ 1482142 w 1543905"/>
              <a:gd name="connsiteY62" fmla="*/ 1399729 h 1399728"/>
              <a:gd name="connsiteX63" fmla="*/ 1543906 w 1543905"/>
              <a:gd name="connsiteY63" fmla="*/ 1337965 h 1399728"/>
              <a:gd name="connsiteX64" fmla="*/ 1481956 w 1543905"/>
              <a:gd name="connsiteY64" fmla="*/ 1276201 h 1399728"/>
            </a:gdLst>
            <a:ahLst/>
            <a:cxnLst/>
            <a:rect l="l" t="t" r="r" b="b"/>
            <a:pathLst>
              <a:path w="1543905" h="1399728">
                <a:moveTo>
                  <a:pt x="351048" y="523317"/>
                </a:moveTo>
                <a:cubicBezTo>
                  <a:pt x="351234" y="523317"/>
                  <a:pt x="351234" y="523317"/>
                  <a:pt x="351048" y="523317"/>
                </a:cubicBezTo>
                <a:cubicBezTo>
                  <a:pt x="351234" y="523317"/>
                  <a:pt x="351420" y="523503"/>
                  <a:pt x="351420" y="523503"/>
                </a:cubicBezTo>
                <a:lnTo>
                  <a:pt x="351420" y="1020031"/>
                </a:lnTo>
                <a:lnTo>
                  <a:pt x="351048" y="1020403"/>
                </a:lnTo>
                <a:lnTo>
                  <a:pt x="163525" y="1020403"/>
                </a:lnTo>
                <a:lnTo>
                  <a:pt x="163153" y="1020031"/>
                </a:lnTo>
                <a:lnTo>
                  <a:pt x="163153" y="523503"/>
                </a:lnTo>
                <a:lnTo>
                  <a:pt x="163153" y="523317"/>
                </a:lnTo>
                <a:lnTo>
                  <a:pt x="163339" y="523131"/>
                </a:lnTo>
                <a:lnTo>
                  <a:pt x="351048" y="523131"/>
                </a:lnTo>
                <a:moveTo>
                  <a:pt x="351048" y="411696"/>
                </a:moveTo>
                <a:lnTo>
                  <a:pt x="163339" y="411696"/>
                </a:lnTo>
                <a:cubicBezTo>
                  <a:pt x="101575" y="411696"/>
                  <a:pt x="51346" y="461739"/>
                  <a:pt x="51346" y="523689"/>
                </a:cubicBezTo>
                <a:lnTo>
                  <a:pt x="51346" y="1020217"/>
                </a:lnTo>
                <a:cubicBezTo>
                  <a:pt x="51346" y="1081795"/>
                  <a:pt x="101761" y="1132210"/>
                  <a:pt x="163339" y="1132210"/>
                </a:cubicBezTo>
                <a:lnTo>
                  <a:pt x="351048" y="1132210"/>
                </a:lnTo>
                <a:cubicBezTo>
                  <a:pt x="412626" y="1132210"/>
                  <a:pt x="463042" y="1081795"/>
                  <a:pt x="463042" y="1020217"/>
                </a:cubicBezTo>
                <a:lnTo>
                  <a:pt x="463042" y="523503"/>
                </a:lnTo>
                <a:cubicBezTo>
                  <a:pt x="463042" y="461739"/>
                  <a:pt x="412998" y="411696"/>
                  <a:pt x="351048" y="411696"/>
                </a:cubicBezTo>
                <a:close/>
                <a:moveTo>
                  <a:pt x="865808" y="111621"/>
                </a:moveTo>
                <a:cubicBezTo>
                  <a:pt x="865994" y="111621"/>
                  <a:pt x="866180" y="111807"/>
                  <a:pt x="866180" y="111807"/>
                </a:cubicBezTo>
                <a:lnTo>
                  <a:pt x="866180" y="1020031"/>
                </a:lnTo>
                <a:lnTo>
                  <a:pt x="865808" y="1020403"/>
                </a:lnTo>
                <a:lnTo>
                  <a:pt x="678284" y="1020403"/>
                </a:lnTo>
                <a:lnTo>
                  <a:pt x="677912" y="1020031"/>
                </a:lnTo>
                <a:lnTo>
                  <a:pt x="677912" y="111993"/>
                </a:lnTo>
                <a:lnTo>
                  <a:pt x="677912" y="111807"/>
                </a:lnTo>
                <a:lnTo>
                  <a:pt x="678098" y="111621"/>
                </a:lnTo>
                <a:lnTo>
                  <a:pt x="865808" y="111621"/>
                </a:lnTo>
                <a:moveTo>
                  <a:pt x="865808" y="0"/>
                </a:moveTo>
                <a:lnTo>
                  <a:pt x="677912" y="0"/>
                </a:lnTo>
                <a:cubicBezTo>
                  <a:pt x="616148" y="0"/>
                  <a:pt x="565919" y="50043"/>
                  <a:pt x="565919" y="111993"/>
                </a:cubicBezTo>
                <a:lnTo>
                  <a:pt x="565919" y="1020217"/>
                </a:lnTo>
                <a:cubicBezTo>
                  <a:pt x="565919" y="1081795"/>
                  <a:pt x="616335" y="1132210"/>
                  <a:pt x="677912" y="1132210"/>
                </a:cubicBezTo>
                <a:lnTo>
                  <a:pt x="865622" y="1132210"/>
                </a:lnTo>
                <a:cubicBezTo>
                  <a:pt x="927199" y="1132210"/>
                  <a:pt x="977615" y="1081795"/>
                  <a:pt x="977615" y="1020217"/>
                </a:cubicBezTo>
                <a:lnTo>
                  <a:pt x="977615" y="111993"/>
                </a:lnTo>
                <a:cubicBezTo>
                  <a:pt x="977615" y="50043"/>
                  <a:pt x="927571" y="0"/>
                  <a:pt x="865808" y="0"/>
                </a:cubicBezTo>
                <a:close/>
                <a:moveTo>
                  <a:pt x="1380381" y="729072"/>
                </a:moveTo>
                <a:cubicBezTo>
                  <a:pt x="1380567" y="729072"/>
                  <a:pt x="1380753" y="729258"/>
                  <a:pt x="1380753" y="729258"/>
                </a:cubicBezTo>
                <a:lnTo>
                  <a:pt x="1380753" y="1020031"/>
                </a:lnTo>
                <a:lnTo>
                  <a:pt x="1380381" y="1020403"/>
                </a:lnTo>
                <a:lnTo>
                  <a:pt x="1192858" y="1020403"/>
                </a:lnTo>
                <a:lnTo>
                  <a:pt x="1192485" y="1020031"/>
                </a:lnTo>
                <a:lnTo>
                  <a:pt x="1192485" y="729444"/>
                </a:lnTo>
                <a:lnTo>
                  <a:pt x="1192485" y="729258"/>
                </a:lnTo>
                <a:lnTo>
                  <a:pt x="1192671" y="729072"/>
                </a:lnTo>
                <a:lnTo>
                  <a:pt x="1380381" y="729072"/>
                </a:lnTo>
                <a:moveTo>
                  <a:pt x="1380381" y="617451"/>
                </a:moveTo>
                <a:lnTo>
                  <a:pt x="1192671" y="617451"/>
                </a:lnTo>
                <a:cubicBezTo>
                  <a:pt x="1130908" y="617451"/>
                  <a:pt x="1080678" y="667494"/>
                  <a:pt x="1080678" y="729444"/>
                </a:cubicBezTo>
                <a:lnTo>
                  <a:pt x="1080678" y="1020031"/>
                </a:lnTo>
                <a:cubicBezTo>
                  <a:pt x="1080678" y="1081608"/>
                  <a:pt x="1131094" y="1132024"/>
                  <a:pt x="1192671" y="1132024"/>
                </a:cubicBezTo>
                <a:lnTo>
                  <a:pt x="1380381" y="1132024"/>
                </a:lnTo>
                <a:cubicBezTo>
                  <a:pt x="1441959" y="1132024"/>
                  <a:pt x="1492374" y="1081608"/>
                  <a:pt x="1492374" y="1020031"/>
                </a:cubicBezTo>
                <a:lnTo>
                  <a:pt x="1492374" y="729444"/>
                </a:lnTo>
                <a:cubicBezTo>
                  <a:pt x="1492374" y="667680"/>
                  <a:pt x="1442145" y="617451"/>
                  <a:pt x="1380381" y="617451"/>
                </a:cubicBezTo>
                <a:close/>
                <a:moveTo>
                  <a:pt x="1481956" y="1276201"/>
                </a:moveTo>
                <a:lnTo>
                  <a:pt x="61764" y="1276201"/>
                </a:lnTo>
                <a:cubicBezTo>
                  <a:pt x="27719" y="1276201"/>
                  <a:pt x="0" y="1303920"/>
                  <a:pt x="0" y="1337965"/>
                </a:cubicBezTo>
                <a:cubicBezTo>
                  <a:pt x="0" y="1372009"/>
                  <a:pt x="27719" y="1399729"/>
                  <a:pt x="61764" y="1399729"/>
                </a:cubicBezTo>
                <a:lnTo>
                  <a:pt x="1482142" y="1399729"/>
                </a:lnTo>
                <a:cubicBezTo>
                  <a:pt x="1516187" y="1399729"/>
                  <a:pt x="1543906" y="1372009"/>
                  <a:pt x="1543906" y="1337965"/>
                </a:cubicBezTo>
                <a:cubicBezTo>
                  <a:pt x="1543720" y="1303734"/>
                  <a:pt x="1516187" y="1276201"/>
                  <a:pt x="1481956" y="1276201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>
            <p:custDataLst>
              <p:tags r:id="rId2"/>
            </p:custDataLst>
          </p:nvPr>
        </p:nvSpPr>
        <p:spPr>
          <a:xfrm>
            <a:off x="7775115" y="4661209"/>
            <a:ext cx="434846" cy="420818"/>
          </a:xfrm>
          <a:custGeom>
            <a:avLst/>
            <a:gdLst>
              <a:gd name="connsiteX0" fmla="*/ 695958 w 1660735"/>
              <a:gd name="connsiteY0" fmla="*/ 752512 h 1607157"/>
              <a:gd name="connsiteX1" fmla="*/ 376349 w 1660735"/>
              <a:gd name="connsiteY1" fmla="*/ 752512 h 1607157"/>
              <a:gd name="connsiteX2" fmla="*/ 110505 w 1660735"/>
              <a:gd name="connsiteY2" fmla="*/ 642007 h 1607157"/>
              <a:gd name="connsiteX3" fmla="*/ 0 w 1660735"/>
              <a:gd name="connsiteY3" fmla="*/ 376349 h 1607157"/>
              <a:gd name="connsiteX4" fmla="*/ 110505 w 1660735"/>
              <a:gd name="connsiteY4" fmla="*/ 110505 h 1607157"/>
              <a:gd name="connsiteX5" fmla="*/ 376349 w 1660735"/>
              <a:gd name="connsiteY5" fmla="*/ 0 h 1607157"/>
              <a:gd name="connsiteX6" fmla="*/ 642193 w 1660735"/>
              <a:gd name="connsiteY6" fmla="*/ 110505 h 1607157"/>
              <a:gd name="connsiteX7" fmla="*/ 752698 w 1660735"/>
              <a:gd name="connsiteY7" fmla="*/ 376349 h 1607157"/>
              <a:gd name="connsiteX8" fmla="*/ 752698 w 1660735"/>
              <a:gd name="connsiteY8" fmla="*/ 695958 h 1607157"/>
              <a:gd name="connsiteX9" fmla="*/ 695958 w 1660735"/>
              <a:gd name="connsiteY9" fmla="*/ 752512 h 1607157"/>
              <a:gd name="connsiteX10" fmla="*/ 376349 w 1660735"/>
              <a:gd name="connsiteY10" fmla="*/ 111621 h 1607157"/>
              <a:gd name="connsiteX11" fmla="*/ 111621 w 1660735"/>
              <a:gd name="connsiteY11" fmla="*/ 376349 h 1607157"/>
              <a:gd name="connsiteX12" fmla="*/ 376349 w 1660735"/>
              <a:gd name="connsiteY12" fmla="*/ 641077 h 1607157"/>
              <a:gd name="connsiteX13" fmla="*/ 641077 w 1660735"/>
              <a:gd name="connsiteY13" fmla="*/ 641077 h 1607157"/>
              <a:gd name="connsiteX14" fmla="*/ 641077 w 1660735"/>
              <a:gd name="connsiteY14" fmla="*/ 376349 h 1607157"/>
              <a:gd name="connsiteX15" fmla="*/ 376349 w 1660735"/>
              <a:gd name="connsiteY15" fmla="*/ 111621 h 1607157"/>
              <a:gd name="connsiteX16" fmla="*/ 1284201 w 1660735"/>
              <a:gd name="connsiteY16" fmla="*/ 752512 h 1607157"/>
              <a:gd name="connsiteX17" fmla="*/ 964592 w 1660735"/>
              <a:gd name="connsiteY17" fmla="*/ 752512 h 1607157"/>
              <a:gd name="connsiteX18" fmla="*/ 908038 w 1660735"/>
              <a:gd name="connsiteY18" fmla="*/ 695958 h 1607157"/>
              <a:gd name="connsiteX19" fmla="*/ 908038 w 1660735"/>
              <a:gd name="connsiteY19" fmla="*/ 376349 h 1607157"/>
              <a:gd name="connsiteX20" fmla="*/ 1018543 w 1660735"/>
              <a:gd name="connsiteY20" fmla="*/ 110505 h 1607157"/>
              <a:gd name="connsiteX21" fmla="*/ 1284387 w 1660735"/>
              <a:gd name="connsiteY21" fmla="*/ 0 h 1607157"/>
              <a:gd name="connsiteX22" fmla="*/ 1550231 w 1660735"/>
              <a:gd name="connsiteY22" fmla="*/ 110505 h 1607157"/>
              <a:gd name="connsiteX23" fmla="*/ 1660736 w 1660735"/>
              <a:gd name="connsiteY23" fmla="*/ 376349 h 1607157"/>
              <a:gd name="connsiteX24" fmla="*/ 1550231 w 1660735"/>
              <a:gd name="connsiteY24" fmla="*/ 642193 h 1607157"/>
              <a:gd name="connsiteX25" fmla="*/ 1284201 w 1660735"/>
              <a:gd name="connsiteY25" fmla="*/ 752512 h 1607157"/>
              <a:gd name="connsiteX26" fmla="*/ 1019659 w 1660735"/>
              <a:gd name="connsiteY26" fmla="*/ 640891 h 1607157"/>
              <a:gd name="connsiteX27" fmla="*/ 1284387 w 1660735"/>
              <a:gd name="connsiteY27" fmla="*/ 640891 h 1607157"/>
              <a:gd name="connsiteX28" fmla="*/ 1549115 w 1660735"/>
              <a:gd name="connsiteY28" fmla="*/ 376163 h 1607157"/>
              <a:gd name="connsiteX29" fmla="*/ 1284387 w 1660735"/>
              <a:gd name="connsiteY29" fmla="*/ 111435 h 1607157"/>
              <a:gd name="connsiteX30" fmla="*/ 1019659 w 1660735"/>
              <a:gd name="connsiteY30" fmla="*/ 376163 h 1607157"/>
              <a:gd name="connsiteX31" fmla="*/ 1019659 w 1660735"/>
              <a:gd name="connsiteY31" fmla="*/ 640891 h 1607157"/>
              <a:gd name="connsiteX32" fmla="*/ 376349 w 1660735"/>
              <a:gd name="connsiteY32" fmla="*/ 1607158 h 1607157"/>
              <a:gd name="connsiteX33" fmla="*/ 110505 w 1660735"/>
              <a:gd name="connsiteY33" fmla="*/ 1496653 h 1607157"/>
              <a:gd name="connsiteX34" fmla="*/ 0 w 1660735"/>
              <a:gd name="connsiteY34" fmla="*/ 1230809 h 1607157"/>
              <a:gd name="connsiteX35" fmla="*/ 110505 w 1660735"/>
              <a:gd name="connsiteY35" fmla="*/ 964964 h 1607157"/>
              <a:gd name="connsiteX36" fmla="*/ 376349 w 1660735"/>
              <a:gd name="connsiteY36" fmla="*/ 854459 h 1607157"/>
              <a:gd name="connsiteX37" fmla="*/ 695958 w 1660735"/>
              <a:gd name="connsiteY37" fmla="*/ 854459 h 1607157"/>
              <a:gd name="connsiteX38" fmla="*/ 752512 w 1660735"/>
              <a:gd name="connsiteY38" fmla="*/ 911014 h 1607157"/>
              <a:gd name="connsiteX39" fmla="*/ 752512 w 1660735"/>
              <a:gd name="connsiteY39" fmla="*/ 1230623 h 1607157"/>
              <a:gd name="connsiteX40" fmla="*/ 642007 w 1660735"/>
              <a:gd name="connsiteY40" fmla="*/ 1496467 h 1607157"/>
              <a:gd name="connsiteX41" fmla="*/ 376349 w 1660735"/>
              <a:gd name="connsiteY41" fmla="*/ 1607158 h 1607157"/>
              <a:gd name="connsiteX42" fmla="*/ 376349 w 1660735"/>
              <a:gd name="connsiteY42" fmla="*/ 966267 h 1607157"/>
              <a:gd name="connsiteX43" fmla="*/ 111621 w 1660735"/>
              <a:gd name="connsiteY43" fmla="*/ 1230809 h 1607157"/>
              <a:gd name="connsiteX44" fmla="*/ 376349 w 1660735"/>
              <a:gd name="connsiteY44" fmla="*/ 1495537 h 1607157"/>
              <a:gd name="connsiteX45" fmla="*/ 641077 w 1660735"/>
              <a:gd name="connsiteY45" fmla="*/ 1230809 h 1607157"/>
              <a:gd name="connsiteX46" fmla="*/ 641077 w 1660735"/>
              <a:gd name="connsiteY46" fmla="*/ 966267 h 1607157"/>
              <a:gd name="connsiteX47" fmla="*/ 376349 w 1660735"/>
              <a:gd name="connsiteY47" fmla="*/ 966267 h 1607157"/>
              <a:gd name="connsiteX48" fmla="*/ 1284201 w 1660735"/>
              <a:gd name="connsiteY48" fmla="*/ 1607158 h 1607157"/>
              <a:gd name="connsiteX49" fmla="*/ 1018357 w 1660735"/>
              <a:gd name="connsiteY49" fmla="*/ 1496653 h 1607157"/>
              <a:gd name="connsiteX50" fmla="*/ 907852 w 1660735"/>
              <a:gd name="connsiteY50" fmla="*/ 1230809 h 1607157"/>
              <a:gd name="connsiteX51" fmla="*/ 907852 w 1660735"/>
              <a:gd name="connsiteY51" fmla="*/ 911200 h 1607157"/>
              <a:gd name="connsiteX52" fmla="*/ 964406 w 1660735"/>
              <a:gd name="connsiteY52" fmla="*/ 854646 h 1607157"/>
              <a:gd name="connsiteX53" fmla="*/ 1284015 w 1660735"/>
              <a:gd name="connsiteY53" fmla="*/ 854646 h 1607157"/>
              <a:gd name="connsiteX54" fmla="*/ 1549859 w 1660735"/>
              <a:gd name="connsiteY54" fmla="*/ 965150 h 1607157"/>
              <a:gd name="connsiteX55" fmla="*/ 1660364 w 1660735"/>
              <a:gd name="connsiteY55" fmla="*/ 1230995 h 1607157"/>
              <a:gd name="connsiteX56" fmla="*/ 1550045 w 1660735"/>
              <a:gd name="connsiteY56" fmla="*/ 1496653 h 1607157"/>
              <a:gd name="connsiteX57" fmla="*/ 1284201 w 1660735"/>
              <a:gd name="connsiteY57" fmla="*/ 1607158 h 1607157"/>
              <a:gd name="connsiteX58" fmla="*/ 1019659 w 1660735"/>
              <a:gd name="connsiteY58" fmla="*/ 966267 h 1607157"/>
              <a:gd name="connsiteX59" fmla="*/ 1019659 w 1660735"/>
              <a:gd name="connsiteY59" fmla="*/ 1230995 h 1607157"/>
              <a:gd name="connsiteX60" fmla="*/ 1284387 w 1660735"/>
              <a:gd name="connsiteY60" fmla="*/ 1495723 h 1607157"/>
              <a:gd name="connsiteX61" fmla="*/ 1549115 w 1660735"/>
              <a:gd name="connsiteY61" fmla="*/ 1230995 h 1607157"/>
              <a:gd name="connsiteX62" fmla="*/ 1284387 w 1660735"/>
              <a:gd name="connsiteY62" fmla="*/ 966267 h 1607157"/>
              <a:gd name="connsiteX63" fmla="*/ 1019659 w 1660735"/>
              <a:gd name="connsiteY63" fmla="*/ 966267 h 1607157"/>
            </a:gdLst>
            <a:ahLst/>
            <a:cxnLst/>
            <a:rect l="l" t="t" r="r" b="b"/>
            <a:pathLst>
              <a:path w="1660735" h="1607157">
                <a:moveTo>
                  <a:pt x="695958" y="752512"/>
                </a:moveTo>
                <a:lnTo>
                  <a:pt x="376349" y="752512"/>
                </a:lnTo>
                <a:cubicBezTo>
                  <a:pt x="276262" y="752512"/>
                  <a:pt x="181756" y="713259"/>
                  <a:pt x="110505" y="642007"/>
                </a:cubicBezTo>
                <a:cubicBezTo>
                  <a:pt x="39253" y="570756"/>
                  <a:pt x="0" y="476436"/>
                  <a:pt x="0" y="376349"/>
                </a:cubicBezTo>
                <a:cubicBezTo>
                  <a:pt x="0" y="276262"/>
                  <a:pt x="39253" y="181756"/>
                  <a:pt x="110505" y="110505"/>
                </a:cubicBezTo>
                <a:cubicBezTo>
                  <a:pt x="181756" y="39253"/>
                  <a:pt x="276076" y="0"/>
                  <a:pt x="376349" y="0"/>
                </a:cubicBezTo>
                <a:cubicBezTo>
                  <a:pt x="476436" y="0"/>
                  <a:pt x="570942" y="39253"/>
                  <a:pt x="642193" y="110505"/>
                </a:cubicBezTo>
                <a:cubicBezTo>
                  <a:pt x="713445" y="181756"/>
                  <a:pt x="752698" y="276076"/>
                  <a:pt x="752698" y="376349"/>
                </a:cubicBezTo>
                <a:lnTo>
                  <a:pt x="752698" y="695958"/>
                </a:lnTo>
                <a:cubicBezTo>
                  <a:pt x="752512" y="727211"/>
                  <a:pt x="727211" y="752512"/>
                  <a:pt x="695958" y="752512"/>
                </a:cubicBezTo>
                <a:close/>
                <a:moveTo>
                  <a:pt x="376349" y="111621"/>
                </a:moveTo>
                <a:cubicBezTo>
                  <a:pt x="230498" y="111621"/>
                  <a:pt x="111621" y="230312"/>
                  <a:pt x="111621" y="376349"/>
                </a:cubicBezTo>
                <a:cubicBezTo>
                  <a:pt x="111621" y="522201"/>
                  <a:pt x="230312" y="641077"/>
                  <a:pt x="376349" y="641077"/>
                </a:cubicBezTo>
                <a:lnTo>
                  <a:pt x="641077" y="641077"/>
                </a:lnTo>
                <a:lnTo>
                  <a:pt x="641077" y="376349"/>
                </a:lnTo>
                <a:cubicBezTo>
                  <a:pt x="640891" y="230312"/>
                  <a:pt x="522201" y="111621"/>
                  <a:pt x="376349" y="111621"/>
                </a:cubicBezTo>
                <a:close/>
                <a:moveTo>
                  <a:pt x="1284201" y="752512"/>
                </a:moveTo>
                <a:lnTo>
                  <a:pt x="964592" y="752512"/>
                </a:lnTo>
                <a:cubicBezTo>
                  <a:pt x="933338" y="752512"/>
                  <a:pt x="908038" y="727025"/>
                  <a:pt x="908038" y="695958"/>
                </a:cubicBezTo>
                <a:lnTo>
                  <a:pt x="908038" y="376349"/>
                </a:lnTo>
                <a:cubicBezTo>
                  <a:pt x="908038" y="276262"/>
                  <a:pt x="947291" y="181756"/>
                  <a:pt x="1018543" y="110505"/>
                </a:cubicBezTo>
                <a:cubicBezTo>
                  <a:pt x="1089794" y="39253"/>
                  <a:pt x="1184114" y="0"/>
                  <a:pt x="1284387" y="0"/>
                </a:cubicBezTo>
                <a:cubicBezTo>
                  <a:pt x="1384660" y="0"/>
                  <a:pt x="1478980" y="39253"/>
                  <a:pt x="1550231" y="110505"/>
                </a:cubicBezTo>
                <a:cubicBezTo>
                  <a:pt x="1621482" y="181756"/>
                  <a:pt x="1660736" y="276076"/>
                  <a:pt x="1660736" y="376349"/>
                </a:cubicBezTo>
                <a:cubicBezTo>
                  <a:pt x="1660736" y="476622"/>
                  <a:pt x="1621482" y="570942"/>
                  <a:pt x="1550231" y="642193"/>
                </a:cubicBezTo>
                <a:cubicBezTo>
                  <a:pt x="1478794" y="713259"/>
                  <a:pt x="1384288" y="752512"/>
                  <a:pt x="1284201" y="752512"/>
                </a:cubicBezTo>
                <a:close/>
                <a:moveTo>
                  <a:pt x="1019659" y="640891"/>
                </a:moveTo>
                <a:lnTo>
                  <a:pt x="1284387" y="640891"/>
                </a:lnTo>
                <a:cubicBezTo>
                  <a:pt x="1430238" y="640891"/>
                  <a:pt x="1549115" y="522201"/>
                  <a:pt x="1549115" y="376163"/>
                </a:cubicBezTo>
                <a:cubicBezTo>
                  <a:pt x="1549115" y="230312"/>
                  <a:pt x="1430424" y="111435"/>
                  <a:pt x="1284387" y="111435"/>
                </a:cubicBezTo>
                <a:cubicBezTo>
                  <a:pt x="1138349" y="111435"/>
                  <a:pt x="1019659" y="230125"/>
                  <a:pt x="1019659" y="376163"/>
                </a:cubicBezTo>
                <a:lnTo>
                  <a:pt x="1019659" y="640891"/>
                </a:lnTo>
                <a:close/>
                <a:moveTo>
                  <a:pt x="376349" y="1607158"/>
                </a:moveTo>
                <a:cubicBezTo>
                  <a:pt x="276262" y="1607158"/>
                  <a:pt x="181756" y="1567904"/>
                  <a:pt x="110505" y="1496653"/>
                </a:cubicBezTo>
                <a:cubicBezTo>
                  <a:pt x="39253" y="1425401"/>
                  <a:pt x="0" y="1330896"/>
                  <a:pt x="0" y="1230809"/>
                </a:cubicBezTo>
                <a:cubicBezTo>
                  <a:pt x="0" y="1130722"/>
                  <a:pt x="39253" y="1036216"/>
                  <a:pt x="110505" y="964964"/>
                </a:cubicBezTo>
                <a:cubicBezTo>
                  <a:pt x="181756" y="893713"/>
                  <a:pt x="276076" y="854459"/>
                  <a:pt x="376349" y="854459"/>
                </a:cubicBezTo>
                <a:lnTo>
                  <a:pt x="695958" y="854459"/>
                </a:lnTo>
                <a:cubicBezTo>
                  <a:pt x="727211" y="854459"/>
                  <a:pt x="752512" y="879760"/>
                  <a:pt x="752512" y="911014"/>
                </a:cubicBezTo>
                <a:lnTo>
                  <a:pt x="752512" y="1230623"/>
                </a:lnTo>
                <a:cubicBezTo>
                  <a:pt x="752512" y="1330709"/>
                  <a:pt x="713259" y="1425215"/>
                  <a:pt x="642007" y="1496467"/>
                </a:cubicBezTo>
                <a:cubicBezTo>
                  <a:pt x="570756" y="1567718"/>
                  <a:pt x="476436" y="1607158"/>
                  <a:pt x="376349" y="1607158"/>
                </a:cubicBezTo>
                <a:close/>
                <a:moveTo>
                  <a:pt x="376349" y="966267"/>
                </a:moveTo>
                <a:cubicBezTo>
                  <a:pt x="230312" y="966267"/>
                  <a:pt x="111621" y="1084957"/>
                  <a:pt x="111621" y="1230809"/>
                </a:cubicBezTo>
                <a:cubicBezTo>
                  <a:pt x="111621" y="1376660"/>
                  <a:pt x="230312" y="1495537"/>
                  <a:pt x="376349" y="1495537"/>
                </a:cubicBezTo>
                <a:cubicBezTo>
                  <a:pt x="522201" y="1495537"/>
                  <a:pt x="641077" y="1376846"/>
                  <a:pt x="641077" y="1230809"/>
                </a:cubicBezTo>
                <a:lnTo>
                  <a:pt x="641077" y="966267"/>
                </a:lnTo>
                <a:lnTo>
                  <a:pt x="376349" y="966267"/>
                </a:lnTo>
                <a:close/>
                <a:moveTo>
                  <a:pt x="1284201" y="1607158"/>
                </a:moveTo>
                <a:cubicBezTo>
                  <a:pt x="1184114" y="1607158"/>
                  <a:pt x="1089608" y="1567904"/>
                  <a:pt x="1018357" y="1496653"/>
                </a:cubicBezTo>
                <a:cubicBezTo>
                  <a:pt x="947105" y="1425401"/>
                  <a:pt x="907852" y="1331082"/>
                  <a:pt x="907852" y="1230809"/>
                </a:cubicBezTo>
                <a:lnTo>
                  <a:pt x="907852" y="911200"/>
                </a:lnTo>
                <a:cubicBezTo>
                  <a:pt x="907852" y="879946"/>
                  <a:pt x="933152" y="854646"/>
                  <a:pt x="964406" y="854646"/>
                </a:cubicBezTo>
                <a:lnTo>
                  <a:pt x="1284015" y="854646"/>
                </a:lnTo>
                <a:cubicBezTo>
                  <a:pt x="1384102" y="854646"/>
                  <a:pt x="1478607" y="893899"/>
                  <a:pt x="1549859" y="965150"/>
                </a:cubicBezTo>
                <a:cubicBezTo>
                  <a:pt x="1621110" y="1036402"/>
                  <a:pt x="1660364" y="1130722"/>
                  <a:pt x="1660364" y="1230995"/>
                </a:cubicBezTo>
                <a:cubicBezTo>
                  <a:pt x="1660364" y="1331268"/>
                  <a:pt x="1621296" y="1425401"/>
                  <a:pt x="1550045" y="1496653"/>
                </a:cubicBezTo>
                <a:cubicBezTo>
                  <a:pt x="1478794" y="1567904"/>
                  <a:pt x="1384288" y="1607158"/>
                  <a:pt x="1284201" y="1607158"/>
                </a:cubicBezTo>
                <a:close/>
                <a:moveTo>
                  <a:pt x="1019659" y="966267"/>
                </a:moveTo>
                <a:lnTo>
                  <a:pt x="1019659" y="1230995"/>
                </a:lnTo>
                <a:cubicBezTo>
                  <a:pt x="1019659" y="1376846"/>
                  <a:pt x="1138349" y="1495723"/>
                  <a:pt x="1284387" y="1495723"/>
                </a:cubicBezTo>
                <a:cubicBezTo>
                  <a:pt x="1430424" y="1495723"/>
                  <a:pt x="1549115" y="1377032"/>
                  <a:pt x="1549115" y="1230995"/>
                </a:cubicBezTo>
                <a:cubicBezTo>
                  <a:pt x="1549115" y="1084957"/>
                  <a:pt x="1430424" y="966267"/>
                  <a:pt x="1284387" y="966267"/>
                </a:cubicBezTo>
                <a:lnTo>
                  <a:pt x="1019659" y="966267"/>
                </a:ln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>
            <p:custDataLst>
              <p:tags r:id="rId3"/>
            </p:custDataLst>
          </p:nvPr>
        </p:nvSpPr>
        <p:spPr>
          <a:xfrm rot="5400000">
            <a:off x="6600678" y="5722434"/>
            <a:ext cx="921123" cy="921123"/>
          </a:xfrm>
          <a:custGeom>
            <a:avLst/>
            <a:gdLst>
              <a:gd name="connsiteX0" fmla="*/ 0 w 1272540"/>
              <a:gd name="connsiteY0" fmla="*/ 636270 h 1272540"/>
              <a:gd name="connsiteX1" fmla="*/ 152400 w 1272540"/>
              <a:gd name="connsiteY1" fmla="*/ 483870 h 1272540"/>
              <a:gd name="connsiteX2" fmla="*/ 483870 w 1272540"/>
              <a:gd name="connsiteY2" fmla="*/ 483870 h 1272540"/>
              <a:gd name="connsiteX3" fmla="*/ 483870 w 1272540"/>
              <a:gd name="connsiteY3" fmla="*/ 152400 h 1272540"/>
              <a:gd name="connsiteX4" fmla="*/ 636270 w 1272540"/>
              <a:gd name="connsiteY4" fmla="*/ 0 h 1272540"/>
              <a:gd name="connsiteX5" fmla="*/ 788670 w 1272540"/>
              <a:gd name="connsiteY5" fmla="*/ 152400 h 1272540"/>
              <a:gd name="connsiteX6" fmla="*/ 788670 w 1272540"/>
              <a:gd name="connsiteY6" fmla="*/ 483870 h 1272540"/>
              <a:gd name="connsiteX7" fmla="*/ 1120140 w 1272540"/>
              <a:gd name="connsiteY7" fmla="*/ 483870 h 1272540"/>
              <a:gd name="connsiteX8" fmla="*/ 1272540 w 1272540"/>
              <a:gd name="connsiteY8" fmla="*/ 636270 h 1272540"/>
              <a:gd name="connsiteX9" fmla="*/ 1120140 w 1272540"/>
              <a:gd name="connsiteY9" fmla="*/ 788670 h 1272540"/>
              <a:gd name="connsiteX10" fmla="*/ 788670 w 1272540"/>
              <a:gd name="connsiteY10" fmla="*/ 788670 h 1272540"/>
              <a:gd name="connsiteX11" fmla="*/ 788670 w 1272540"/>
              <a:gd name="connsiteY11" fmla="*/ 1120140 h 1272540"/>
              <a:gd name="connsiteX12" fmla="*/ 636270 w 1272540"/>
              <a:gd name="connsiteY12" fmla="*/ 1272540 h 1272540"/>
              <a:gd name="connsiteX13" fmla="*/ 483870 w 1272540"/>
              <a:gd name="connsiteY13" fmla="*/ 1120140 h 1272540"/>
              <a:gd name="connsiteX14" fmla="*/ 483870 w 1272540"/>
              <a:gd name="connsiteY14" fmla="*/ 788670 h 1272540"/>
              <a:gd name="connsiteX15" fmla="*/ 152400 w 1272540"/>
              <a:gd name="connsiteY15" fmla="*/ 788670 h 1272540"/>
              <a:gd name="connsiteX16" fmla="*/ 0 w 1272540"/>
              <a:gd name="connsiteY16" fmla="*/ 636270 h 1272540"/>
            </a:gdLst>
            <a:ahLst/>
            <a:cxnLst/>
            <a:rect l="l" t="t" r="r" b="b"/>
            <a:pathLst>
              <a:path w="1272540" h="1272540">
                <a:moveTo>
                  <a:pt x="0" y="636270"/>
                </a:moveTo>
                <a:cubicBezTo>
                  <a:pt x="0" y="552102"/>
                  <a:pt x="68232" y="483870"/>
                  <a:pt x="152400" y="483870"/>
                </a:cubicBezTo>
                <a:lnTo>
                  <a:pt x="483870" y="483870"/>
                </a:lnTo>
                <a:lnTo>
                  <a:pt x="483870" y="152400"/>
                </a:lnTo>
                <a:cubicBezTo>
                  <a:pt x="483870" y="68232"/>
                  <a:pt x="552102" y="0"/>
                  <a:pt x="636270" y="0"/>
                </a:cubicBezTo>
                <a:cubicBezTo>
                  <a:pt x="720438" y="0"/>
                  <a:pt x="788670" y="68232"/>
                  <a:pt x="788670" y="152400"/>
                </a:cubicBezTo>
                <a:lnTo>
                  <a:pt x="788670" y="483870"/>
                </a:lnTo>
                <a:lnTo>
                  <a:pt x="1120140" y="483870"/>
                </a:lnTo>
                <a:cubicBezTo>
                  <a:pt x="1204308" y="483870"/>
                  <a:pt x="1272540" y="552102"/>
                  <a:pt x="1272540" y="636270"/>
                </a:cubicBezTo>
                <a:cubicBezTo>
                  <a:pt x="1272540" y="720438"/>
                  <a:pt x="1204308" y="788670"/>
                  <a:pt x="1120140" y="788670"/>
                </a:cubicBezTo>
                <a:lnTo>
                  <a:pt x="788670" y="788670"/>
                </a:lnTo>
                <a:lnTo>
                  <a:pt x="788670" y="1120140"/>
                </a:lnTo>
                <a:cubicBezTo>
                  <a:pt x="788670" y="1204308"/>
                  <a:pt x="720438" y="1272540"/>
                  <a:pt x="636270" y="1272540"/>
                </a:cubicBezTo>
                <a:cubicBezTo>
                  <a:pt x="552102" y="1272540"/>
                  <a:pt x="483870" y="1204308"/>
                  <a:pt x="483870" y="1120140"/>
                </a:cubicBezTo>
                <a:lnTo>
                  <a:pt x="483870" y="788670"/>
                </a:lnTo>
                <a:lnTo>
                  <a:pt x="152400" y="788670"/>
                </a:lnTo>
                <a:cubicBezTo>
                  <a:pt x="68232" y="788670"/>
                  <a:pt x="0" y="720438"/>
                  <a:pt x="0" y="63627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13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573172" y="1435139"/>
            <a:ext cx="541427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just">
              <a:lnSpc>
                <a:spcPct val="100000"/>
              </a:lnSpc>
            </a:pPr>
            <a:r>
              <a:rPr lang="en-US" altLang="zh-CN" sz="2000" dirty="0"/>
              <a:t>1950</a:t>
            </a:r>
            <a:r>
              <a:rPr lang="zh-CN" altLang="en-US" sz="2000" dirty="0"/>
              <a:t>年，图灵发表</a:t>
            </a:r>
            <a:r>
              <a:rPr lang="en-US" altLang="zh-CN" sz="2000" dirty="0"/>
              <a:t>《</a:t>
            </a:r>
            <a:r>
              <a:rPr lang="zh-CN" altLang="en-US" sz="2000" b="1" dirty="0"/>
              <a:t>计算机器与智能</a:t>
            </a:r>
            <a:r>
              <a:rPr lang="en-US" altLang="zh-CN" sz="2000" dirty="0"/>
              <a:t>》</a:t>
            </a:r>
            <a:r>
              <a:rPr lang="zh-CN" altLang="en-US" sz="2000" dirty="0"/>
              <a:t>一文。这篇文章提出了后来被称为“图灵测试”的假想实验。</a:t>
            </a:r>
            <a:endParaRPr lang="en-US" altLang="zh-CN" sz="2000" dirty="0"/>
          </a:p>
          <a:p>
            <a:pPr algn="just">
              <a:lnSpc>
                <a:spcPct val="100000"/>
              </a:lnSpc>
            </a:pPr>
            <a:r>
              <a:rPr lang="zh-CN" altLang="en-US" sz="2000" dirty="0"/>
              <a:t>通过这一假想实验，图灵用一种实验的方式定义了智能，即如果我们不能将机器和人的行为区分开来，则认为机器拥有了智能。</a:t>
            </a:r>
            <a:endParaRPr lang="en-US" altLang="zh-CN" sz="2000" kern="1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7424" y="3724775"/>
            <a:ext cx="2960219" cy="2815426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4697643" y="5709204"/>
            <a:ext cx="685392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en-US" sz="16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图灵测试</a:t>
            </a:r>
            <a:r>
              <a:rPr lang="zh-CN" altLang="en-US" sz="16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：把人和计算机关在小黑屋里，由一个人类测试员通过键盘</a:t>
            </a:r>
            <a:r>
              <a:rPr lang="zh-CN" altLang="en-US" sz="16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分别</a:t>
            </a:r>
            <a:r>
              <a:rPr lang="zh-CN" altLang="en-US" sz="16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与人和计算机进行自然语言对话。</a:t>
            </a:r>
            <a:r>
              <a:rPr lang="en-US" altLang="zh-CN" sz="16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16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分钟以后，如果机器可以让超过</a:t>
            </a:r>
            <a:r>
              <a:rPr lang="en-US" altLang="zh-CN" sz="16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30%</a:t>
            </a:r>
            <a:r>
              <a:rPr lang="zh-CN" altLang="en-US" sz="16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的测试者误以为它是人，则认为该机器拥有了智能。</a:t>
            </a:r>
            <a:endParaRPr lang="en-US" altLang="zh-CN" sz="1600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Picture 2" descr="Robert McNees on X: &quot;But perhaps his paper &quot;Computing Machinery and  Intelligence&quot; is of special interest to Twitter. Here he proposes the  &quot;imitation game&quot; for scrutinizing a machine's ability to emulate human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7426" y="1620211"/>
            <a:ext cx="4954586" cy="382757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9593683" y="6452221"/>
            <a:ext cx="2337730" cy="456220"/>
          </a:xfrm>
        </p:spPr>
        <p:txBody>
          <a:bodyPr>
            <a:normAutofit fontScale="77500" lnSpcReduction="10000"/>
          </a:bodyPr>
          <a:lstStyle/>
          <a:p>
            <a:r>
              <a:rPr lang="zh-CN" altLang="en-US" dirty="0"/>
              <a:t>制作者：李刘浩</a:t>
            </a:r>
            <a:r>
              <a:rPr lang="en-US" altLang="zh-CN" dirty="0"/>
              <a:t>/</a:t>
            </a:r>
            <a:r>
              <a:rPr lang="zh-CN" altLang="en-US" dirty="0"/>
              <a:t>秦汉学校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6000" b="1" dirty="0">
                <a:solidFill>
                  <a:srgbClr val="1F2329"/>
                </a:solidFill>
                <a:latin typeface="Noto Sans SC"/>
                <a:ea typeface="宋体" panose="02010600030101010101" pitchFamily="2" charset="-122"/>
              </a:rPr>
              <a:t>第五节：</a:t>
            </a:r>
            <a:r>
              <a:rPr lang="zh-CN" altLang="en-US" sz="6000" b="1" i="0" u="none" strike="noStrike" dirty="0">
                <a:solidFill>
                  <a:srgbClr val="1F2329"/>
                </a:solidFill>
                <a:latin typeface="Noto Sans SC"/>
                <a:ea typeface="宋体" panose="02010600030101010101" pitchFamily="2" charset="-122"/>
              </a:rPr>
              <a:t>人工智能之父</a:t>
            </a:r>
          </a:p>
        </p:txBody>
      </p:sp>
      <p:sp>
        <p:nvSpPr>
          <p:cNvPr id="7" name="公司名"/>
          <p:cNvSpPr txBox="1"/>
          <p:nvPr>
            <p:custDataLst>
              <p:tags r:id="rId1"/>
            </p:custDataLst>
          </p:nvPr>
        </p:nvSpPr>
        <p:spPr>
          <a:xfrm>
            <a:off x="442825" y="677488"/>
            <a:ext cx="4516736" cy="378000"/>
          </a:xfrm>
          <a:prstGeom prst="rect">
            <a:avLst/>
          </a:prstGeom>
        </p:spPr>
        <p:txBody>
          <a:bodyPr/>
          <a:lstStyle>
            <a:lvl1pPr marL="306070" indent="-30607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29920" indent="-30607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99795" indent="-269875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60" indent="-23368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105" indent="-23368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89992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9964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99995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99715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dirty="0">
                <a:solidFill>
                  <a:schemeClr val="accent1"/>
                </a:solidFill>
              </a:rPr>
              <a:t>《人工智能通识》高中版</a:t>
            </a:r>
          </a:p>
        </p:txBody>
      </p:sp>
      <p:pic>
        <p:nvPicPr>
          <p:cNvPr id="4" name="图片 3" descr="秦汉logo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30875" y="478155"/>
            <a:ext cx="3329847" cy="802800"/>
          </a:xfrm>
          <a:prstGeom prst="rect">
            <a:avLst/>
          </a:prstGeom>
        </p:spPr>
      </p:pic>
      <p:pic>
        <p:nvPicPr>
          <p:cNvPr id="5" name="图片 4"/>
          <p:cNvPicPr/>
          <p:nvPr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1536065" y="3819525"/>
            <a:ext cx="1821180" cy="2446655"/>
          </a:xfrm>
          <a:prstGeom prst="rect">
            <a:avLst/>
          </a:prstGeom>
        </p:spPr>
      </p:pic>
      <p:pic>
        <p:nvPicPr>
          <p:cNvPr id="16" name="IM 16"/>
          <p:cNvPicPr/>
          <p:nvPr>
            <p:custDataLst>
              <p:tags r:id="rId3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3553460" y="3819525"/>
            <a:ext cx="4160520" cy="2446020"/>
          </a:xfrm>
          <a:prstGeom prst="rect">
            <a:avLst/>
          </a:prstGeom>
        </p:spPr>
      </p:pic>
      <p:pic>
        <p:nvPicPr>
          <p:cNvPr id="44" name="IM 44"/>
          <p:cNvPicPr/>
          <p:nvPr>
            <p:custDataLst>
              <p:tags r:id="rId4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7910195" y="3819525"/>
            <a:ext cx="2806700" cy="244602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AA89EC-6B38-409E-BD23-99513F836D0A}" type="slidenum">
              <a:rPr lang="zh-CN" altLang="en-US" smtClean="0"/>
              <a:t>20</a:t>
            </a:fld>
            <a:endParaRPr lang="zh-CN" alt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  <a:sym typeface="+mn-ea"/>
              </a:rPr>
              <a:t>贡献三：图灵测试</a:t>
            </a:r>
            <a:endParaRPr lang="zh-CN" altLang="en-US" dirty="0"/>
          </a:p>
        </p:txBody>
      </p:sp>
      <p:sp>
        <p:nvSpPr>
          <p:cNvPr id="36" name="标题 1"/>
          <p:cNvSpPr txBox="1"/>
          <p:nvPr/>
        </p:nvSpPr>
        <p:spPr>
          <a:xfrm>
            <a:off x="1186180" y="1855470"/>
            <a:ext cx="10167620" cy="4410710"/>
          </a:xfrm>
          <a:prstGeom prst="rect">
            <a:avLst/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7" name="标题 1"/>
          <p:cNvSpPr txBox="1"/>
          <p:nvPr/>
        </p:nvSpPr>
        <p:spPr>
          <a:xfrm>
            <a:off x="953770" y="1855470"/>
            <a:ext cx="232410" cy="4410710"/>
          </a:xfrm>
          <a:prstGeom prst="rect">
            <a:avLst/>
          </a:prstGeom>
          <a:solidFill>
            <a:schemeClr val="accent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8" name="标题 1"/>
          <p:cNvSpPr txBox="1"/>
          <p:nvPr/>
        </p:nvSpPr>
        <p:spPr>
          <a:xfrm>
            <a:off x="5661025" y="1906270"/>
            <a:ext cx="5570220" cy="4206875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marL="306070" indent="-306070" algn="just"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  <a:buClr>
                <a:schemeClr val="accent2"/>
              </a:buClr>
              <a:buSzPct val="92000"/>
              <a:buFont typeface="Wingdings" panose="05000000000000000000" pitchFamily="2" charset="2"/>
              <a:buChar char="n"/>
            </a:pPr>
            <a:r>
              <a:rPr lang="zh-CN" altLang="en-US" sz="200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1、测试员：一个人类测试员 C。</a:t>
            </a:r>
          </a:p>
          <a:p>
            <a:pPr marL="306070" indent="-306070" algn="just"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  <a:buClr>
                <a:schemeClr val="accent2"/>
              </a:buClr>
              <a:buSzPct val="92000"/>
              <a:buFont typeface="Wingdings" panose="05000000000000000000" pitchFamily="2" charset="2"/>
              <a:buChar char="n"/>
            </a:pPr>
            <a:r>
              <a:rPr lang="zh-CN" altLang="en-US" sz="200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 被测试者：一个人类  B  和一个机 器 A。</a:t>
            </a:r>
          </a:p>
          <a:p>
            <a:pPr marL="306070" indent="-306070" algn="just"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  <a:buClr>
                <a:schemeClr val="accent2"/>
              </a:buClr>
              <a:buSzPct val="92000"/>
              <a:buFont typeface="Wingdings" panose="05000000000000000000" pitchFamily="2" charset="2"/>
              <a:buChar char="n"/>
            </a:pPr>
            <a:r>
              <a:rPr lang="zh-CN" altLang="en-US" sz="200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  对话形式：测试员  C  通过键盘与 被测试者 A/B  进行自然语言对话，测 试员不知道谁是人类，谁是机器。</a:t>
            </a:r>
          </a:p>
          <a:p>
            <a:pPr marL="306070" indent="-306070" algn="just"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  <a:buClr>
                <a:schemeClr val="accent2"/>
              </a:buClr>
              <a:buSzPct val="92000"/>
              <a:buFont typeface="Wingdings" panose="05000000000000000000" pitchFamily="2" charset="2"/>
              <a:buChar char="n"/>
            </a:pPr>
            <a:r>
              <a:rPr lang="zh-CN" altLang="en-US" sz="200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  测试时间：通常设定为 5 分钟。</a:t>
            </a:r>
          </a:p>
          <a:p>
            <a:pPr marL="306070" indent="-306070" algn="just"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  <a:buClr>
                <a:schemeClr val="accent2"/>
              </a:buClr>
              <a:buSzPct val="92000"/>
              <a:buFont typeface="Wingdings" panose="05000000000000000000" pitchFamily="2" charset="2"/>
              <a:buChar char="n"/>
            </a:pPr>
            <a:r>
              <a:rPr lang="zh-CN" altLang="en-US" sz="200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  判断标准：如果测试结束后，机器 让测试员有 30%以上的可能性误认为 它是人类，则认为该机器通过了图灵 测试，具备了智能。</a:t>
            </a:r>
          </a:p>
        </p:txBody>
      </p:sp>
      <p:sp>
        <p:nvSpPr>
          <p:cNvPr id="42" name="标题 1"/>
          <p:cNvSpPr txBox="1"/>
          <p:nvPr/>
        </p:nvSpPr>
        <p:spPr>
          <a:xfrm>
            <a:off x="10696839" y="5736422"/>
            <a:ext cx="657230" cy="52939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30000"/>
              </a:lnSpc>
            </a:pPr>
            <a:r>
              <a:rPr kumimoji="1" lang="en-US" altLang="zh-CN" sz="6000">
                <a:ln w="12700">
                  <a:solidFill>
                    <a:srgbClr val="3860F4">
                      <a:alpha val="100000"/>
                    </a:srgbClr>
                  </a:solidFill>
                </a:ln>
                <a:solidFill>
                  <a:srgbClr val="FFFFFF">
                    <a:alpha val="100000"/>
                  </a:srgbClr>
                </a:solidFill>
                <a:latin typeface="Alibaba PuHuiTi B"/>
                <a:ea typeface="Alibaba PuHuiTi B"/>
                <a:cs typeface="Alibaba PuHuiTi B"/>
              </a:rPr>
              <a:t>”</a:t>
            </a:r>
            <a:endParaRPr kumimoji="1"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1376045" y="1906905"/>
            <a:ext cx="3917950" cy="420624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  <a:sym typeface="+mn-ea"/>
              </a:rPr>
              <a:t>贡献三：图灵测试</a:t>
            </a:r>
            <a:endParaRPr lang="zh-CN" altLang="en-US" dirty="0"/>
          </a:p>
        </p:txBody>
      </p:sp>
      <p:sp>
        <p:nvSpPr>
          <p:cNvPr id="6" name="标题 1"/>
          <p:cNvSpPr txBox="1"/>
          <p:nvPr>
            <p:custDataLst>
              <p:tags r:id="rId1"/>
            </p:custDataLst>
          </p:nvPr>
        </p:nvSpPr>
        <p:spPr>
          <a:xfrm>
            <a:off x="1099820" y="1597025"/>
            <a:ext cx="7089775" cy="4679950"/>
          </a:xfrm>
          <a:prstGeom prst="roundRect">
            <a:avLst>
              <a:gd name="adj" fmla="val 2749"/>
            </a:avLst>
          </a:prstGeom>
          <a:solidFill>
            <a:schemeClr val="bg1">
              <a:lumMod val="95000"/>
            </a:schemeClr>
          </a:solidFill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cxnSp>
        <p:nvCxnSpPr>
          <p:cNvPr id="8" name="标题 1"/>
          <p:cNvCxnSpPr/>
          <p:nvPr>
            <p:custDataLst>
              <p:tags r:id="rId2"/>
            </p:custDataLst>
          </p:nvPr>
        </p:nvCxnSpPr>
        <p:spPr>
          <a:xfrm>
            <a:off x="1471205" y="2094116"/>
            <a:ext cx="720000" cy="0"/>
          </a:xfrm>
          <a:prstGeom prst="line">
            <a:avLst/>
          </a:prstGeom>
          <a:noFill/>
          <a:ln w="88900" cap="rnd">
            <a:solidFill>
              <a:schemeClr val="accent1"/>
            </a:solidFill>
            <a:miter/>
          </a:ln>
        </p:spPr>
      </p:cxnSp>
      <p:sp>
        <p:nvSpPr>
          <p:cNvPr id="9" name="标题 1"/>
          <p:cNvSpPr txBox="1"/>
          <p:nvPr>
            <p:custDataLst>
              <p:tags r:id="rId3"/>
            </p:custDataLst>
          </p:nvPr>
        </p:nvSpPr>
        <p:spPr>
          <a:xfrm>
            <a:off x="1417955" y="3088005"/>
            <a:ext cx="6277610" cy="281686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marL="306070" indent="-306070" algn="just"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  <a:buClr>
                <a:schemeClr val="accent2"/>
              </a:buClr>
              <a:buSzPct val="92000"/>
              <a:buFont typeface="Wingdings" panose="05000000000000000000" pitchFamily="2" charset="2"/>
              <a:buChar char="n"/>
            </a:pPr>
            <a:r>
              <a:rPr lang="zh-CN" altLang="en-US" sz="240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图灵测试的重要意义在于它提供了一种智能的定义方式，从而让研究者摆脱了 “智能”概念上的争执，设定了人工智能研究者努力的方向。从这一点上看，图 灵是为人工智能设计方向的人。</a:t>
            </a:r>
          </a:p>
        </p:txBody>
      </p:sp>
      <p:sp>
        <p:nvSpPr>
          <p:cNvPr id="10" name="标题 1"/>
          <p:cNvSpPr txBox="1"/>
          <p:nvPr>
            <p:custDataLst>
              <p:tags r:id="rId4"/>
            </p:custDataLst>
          </p:nvPr>
        </p:nvSpPr>
        <p:spPr>
          <a:xfrm>
            <a:off x="1417955" y="2315210"/>
            <a:ext cx="5732780" cy="47371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>
            <a:spAutoFit/>
          </a:bodyPr>
          <a:lstStyle/>
          <a:p>
            <a:pPr algn="l">
              <a:lnSpc>
                <a:spcPct val="110000"/>
              </a:lnSpc>
              <a:buClrTx/>
              <a:buSzTx/>
              <a:buFontTx/>
            </a:pPr>
            <a:r>
              <a:rPr kumimoji="1" lang="en-US" altLang="zh-CN" sz="28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Source Han Sans CN Bold"/>
                <a:ea typeface="Source Han Sans CN Bold"/>
                <a:cs typeface="Source Han Sans CN Bold"/>
              </a:rPr>
              <a:t>图灵测试在人工智能发展中的作用</a:t>
            </a:r>
          </a:p>
        </p:txBody>
      </p:sp>
      <p:pic>
        <p:nvPicPr>
          <p:cNvPr id="11" name="图片 10" descr="/Users/liliuhao/Library/Containers/com.kingsoft.wpsoffice.mac/Data/tmp/photoeditapp/20250125153618/temp.pngtemp"/>
          <p:cNvPicPr/>
          <p:nvPr/>
        </p:nvPicPr>
        <p:blipFill>
          <a:blip r:embed="rId6"/>
          <a:srcRect l="15164" r="14939"/>
          <a:stretch>
            <a:fillRect/>
          </a:stretch>
        </p:blipFill>
        <p:spPr>
          <a:xfrm>
            <a:off x="8189595" y="1597025"/>
            <a:ext cx="3657600" cy="412305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 b="1" dirty="0">
                <a:solidFill>
                  <a:srgbClr val="1F2329"/>
                </a:solidFill>
                <a:latin typeface="Noto Sans SC"/>
              </a:rPr>
              <a:t>课堂活动与讨论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9630" y="2221865"/>
            <a:ext cx="4572635" cy="4572635"/>
          </a:xfrm>
          <a:prstGeom prst="rect">
            <a:avLst/>
          </a:prstGeom>
        </p:spPr>
      </p:pic>
      <p:sp>
        <p:nvSpPr>
          <p:cNvPr id="6" name="标题 1"/>
          <p:cNvSpPr txBox="1"/>
          <p:nvPr/>
        </p:nvSpPr>
        <p:spPr>
          <a:xfrm rot="5400000">
            <a:off x="2270125" y="962660"/>
            <a:ext cx="4358640" cy="5814060"/>
          </a:xfrm>
          <a:custGeom>
            <a:avLst/>
            <a:gdLst>
              <a:gd name="connsiteX0" fmla="*/ 0 w 3589020"/>
              <a:gd name="connsiteY0" fmla="*/ 4257435 h 4855617"/>
              <a:gd name="connsiteX1" fmla="*/ 0 w 3589020"/>
              <a:gd name="connsiteY1" fmla="*/ 923709 h 4855617"/>
              <a:gd name="connsiteX2" fmla="*/ 598182 w 3589020"/>
              <a:gd name="connsiteY2" fmla="*/ 325527 h 4855617"/>
              <a:gd name="connsiteX3" fmla="*/ 1554241 w 3589020"/>
              <a:gd name="connsiteY3" fmla="*/ 325527 h 4855617"/>
              <a:gd name="connsiteX4" fmla="*/ 1794510 w 3589020"/>
              <a:gd name="connsiteY4" fmla="*/ 0 h 4855617"/>
              <a:gd name="connsiteX5" fmla="*/ 2034779 w 3589020"/>
              <a:gd name="connsiteY5" fmla="*/ 325527 h 4855617"/>
              <a:gd name="connsiteX6" fmla="*/ 2990838 w 3589020"/>
              <a:gd name="connsiteY6" fmla="*/ 325527 h 4855617"/>
              <a:gd name="connsiteX7" fmla="*/ 3589020 w 3589020"/>
              <a:gd name="connsiteY7" fmla="*/ 923709 h 4855617"/>
              <a:gd name="connsiteX8" fmla="*/ 3589020 w 3589020"/>
              <a:gd name="connsiteY8" fmla="*/ 4257435 h 4855617"/>
              <a:gd name="connsiteX9" fmla="*/ 2990838 w 3589020"/>
              <a:gd name="connsiteY9" fmla="*/ 4855617 h 4855617"/>
              <a:gd name="connsiteX10" fmla="*/ 598182 w 3589020"/>
              <a:gd name="connsiteY10" fmla="*/ 4855617 h 4855617"/>
              <a:gd name="connsiteX11" fmla="*/ 0 w 3589020"/>
              <a:gd name="connsiteY11" fmla="*/ 4257435 h 4855617"/>
            </a:gdLst>
            <a:ahLst/>
            <a:cxnLst/>
            <a:rect l="l" t="t" r="r" b="b"/>
            <a:pathLst>
              <a:path w="3589020" h="4855617">
                <a:moveTo>
                  <a:pt x="0" y="4257435"/>
                </a:moveTo>
                <a:lnTo>
                  <a:pt x="0" y="923709"/>
                </a:lnTo>
                <a:cubicBezTo>
                  <a:pt x="0" y="593342"/>
                  <a:pt x="267815" y="325527"/>
                  <a:pt x="598182" y="325527"/>
                </a:cubicBezTo>
                <a:lnTo>
                  <a:pt x="1554241" y="325527"/>
                </a:lnTo>
                <a:lnTo>
                  <a:pt x="1794510" y="0"/>
                </a:lnTo>
                <a:lnTo>
                  <a:pt x="2034779" y="325527"/>
                </a:lnTo>
                <a:lnTo>
                  <a:pt x="2990838" y="325527"/>
                </a:lnTo>
                <a:cubicBezTo>
                  <a:pt x="3321205" y="325527"/>
                  <a:pt x="3589020" y="593342"/>
                  <a:pt x="3589020" y="923709"/>
                </a:cubicBezTo>
                <a:lnTo>
                  <a:pt x="3589020" y="4257435"/>
                </a:lnTo>
                <a:cubicBezTo>
                  <a:pt x="3589020" y="4587802"/>
                  <a:pt x="3321205" y="4855617"/>
                  <a:pt x="2990838" y="4855617"/>
                </a:cubicBezTo>
                <a:lnTo>
                  <a:pt x="598182" y="4855617"/>
                </a:lnTo>
                <a:cubicBezTo>
                  <a:pt x="267815" y="4855617"/>
                  <a:pt x="0" y="4587802"/>
                  <a:pt x="0" y="4257435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1039495" y="2185670"/>
            <a:ext cx="5478780" cy="3429000"/>
          </a:xfrm>
          <a:prstGeom prst="roundRect">
            <a:avLst/>
          </a:prstGeom>
          <a:solidFill>
            <a:schemeClr val="bg1"/>
          </a:solidFill>
          <a:ln w="12700" cap="sq">
            <a:noFill/>
            <a:miter/>
          </a:ln>
          <a:effectLst>
            <a:outerShdw blurRad="63500" sx="102000" sy="102000" algn="ctr" rotWithShape="0">
              <a:schemeClr val="accent1">
                <a:lumMod val="50000"/>
                <a:alpha val="25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内容占位符 11"/>
          <p:cNvSpPr>
            <a:spLocks noGrp="1"/>
          </p:cNvSpPr>
          <p:nvPr>
            <p:ph sz="half" idx="1"/>
          </p:nvPr>
        </p:nvSpPr>
        <p:spPr>
          <a:xfrm>
            <a:off x="1250315" y="2340610"/>
            <a:ext cx="5057775" cy="2940050"/>
          </a:xfrm>
        </p:spPr>
        <p:txBody>
          <a:bodyPr>
            <a:noAutofit/>
          </a:bodyPr>
          <a:lstStyle/>
          <a:p>
            <a:pPr algn="just"/>
            <a:r>
              <a:rPr lang="zh-CN" sz="1800"/>
              <a:t>活动一</a:t>
            </a:r>
            <a:r>
              <a:rPr lang="en-US" altLang="zh-CN" sz="1800"/>
              <a:t>：</a:t>
            </a:r>
            <a:r>
              <a:rPr sz="1800"/>
              <a:t>图灵测试规则（角色扮演模拟） </a:t>
            </a:r>
          </a:p>
          <a:p>
            <a:pPr algn="just"/>
            <a:r>
              <a:rPr sz="1800"/>
              <a:t>学生分饰测试员、人类、AI，通过文字对话判断“谁是人类”。  </a:t>
            </a:r>
          </a:p>
          <a:p>
            <a:pPr algn="just"/>
            <a:r>
              <a:rPr sz="1800"/>
              <a:t>测试意义：  </a:t>
            </a:r>
          </a:p>
          <a:p>
            <a:pPr algn="just"/>
            <a:r>
              <a:rPr sz="1800"/>
              <a:t>绕过哲学争论，用“行为表现”定义智能 → 推动AI技术发展。  </a:t>
            </a:r>
          </a:p>
          <a:p>
            <a:pPr algn="just"/>
            <a:r>
              <a:rPr sz="1800"/>
              <a:t>局限性讨论：  </a:t>
            </a:r>
          </a:p>
          <a:p>
            <a:pPr algn="just"/>
            <a:r>
              <a:rPr sz="1800"/>
              <a:t>案例：聊天机器人可通过测试，但缺乏真实理解（如GPT-3）。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 b="1" dirty="0">
                <a:solidFill>
                  <a:srgbClr val="1F2329"/>
                </a:solidFill>
                <a:latin typeface="Noto Sans SC"/>
              </a:rPr>
              <a:t>课堂活动与讨论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9630" y="2221865"/>
            <a:ext cx="4572635" cy="4572635"/>
          </a:xfrm>
          <a:prstGeom prst="rect">
            <a:avLst/>
          </a:prstGeom>
        </p:spPr>
      </p:pic>
      <p:sp>
        <p:nvSpPr>
          <p:cNvPr id="6" name="标题 1"/>
          <p:cNvSpPr txBox="1"/>
          <p:nvPr/>
        </p:nvSpPr>
        <p:spPr>
          <a:xfrm rot="5400000">
            <a:off x="2385695" y="846455"/>
            <a:ext cx="4126865" cy="5814060"/>
          </a:xfrm>
          <a:custGeom>
            <a:avLst/>
            <a:gdLst>
              <a:gd name="connsiteX0" fmla="*/ 0 w 3589020"/>
              <a:gd name="connsiteY0" fmla="*/ 4257435 h 4855617"/>
              <a:gd name="connsiteX1" fmla="*/ 0 w 3589020"/>
              <a:gd name="connsiteY1" fmla="*/ 923709 h 4855617"/>
              <a:gd name="connsiteX2" fmla="*/ 598182 w 3589020"/>
              <a:gd name="connsiteY2" fmla="*/ 325527 h 4855617"/>
              <a:gd name="connsiteX3" fmla="*/ 1554241 w 3589020"/>
              <a:gd name="connsiteY3" fmla="*/ 325527 h 4855617"/>
              <a:gd name="connsiteX4" fmla="*/ 1794510 w 3589020"/>
              <a:gd name="connsiteY4" fmla="*/ 0 h 4855617"/>
              <a:gd name="connsiteX5" fmla="*/ 2034779 w 3589020"/>
              <a:gd name="connsiteY5" fmla="*/ 325527 h 4855617"/>
              <a:gd name="connsiteX6" fmla="*/ 2990838 w 3589020"/>
              <a:gd name="connsiteY6" fmla="*/ 325527 h 4855617"/>
              <a:gd name="connsiteX7" fmla="*/ 3589020 w 3589020"/>
              <a:gd name="connsiteY7" fmla="*/ 923709 h 4855617"/>
              <a:gd name="connsiteX8" fmla="*/ 3589020 w 3589020"/>
              <a:gd name="connsiteY8" fmla="*/ 4257435 h 4855617"/>
              <a:gd name="connsiteX9" fmla="*/ 2990838 w 3589020"/>
              <a:gd name="connsiteY9" fmla="*/ 4855617 h 4855617"/>
              <a:gd name="connsiteX10" fmla="*/ 598182 w 3589020"/>
              <a:gd name="connsiteY10" fmla="*/ 4855617 h 4855617"/>
              <a:gd name="connsiteX11" fmla="*/ 0 w 3589020"/>
              <a:gd name="connsiteY11" fmla="*/ 4257435 h 4855617"/>
            </a:gdLst>
            <a:ahLst/>
            <a:cxnLst/>
            <a:rect l="l" t="t" r="r" b="b"/>
            <a:pathLst>
              <a:path w="3589020" h="4855617">
                <a:moveTo>
                  <a:pt x="0" y="4257435"/>
                </a:moveTo>
                <a:lnTo>
                  <a:pt x="0" y="923709"/>
                </a:lnTo>
                <a:cubicBezTo>
                  <a:pt x="0" y="593342"/>
                  <a:pt x="267815" y="325527"/>
                  <a:pt x="598182" y="325527"/>
                </a:cubicBezTo>
                <a:lnTo>
                  <a:pt x="1554241" y="325527"/>
                </a:lnTo>
                <a:lnTo>
                  <a:pt x="1794510" y="0"/>
                </a:lnTo>
                <a:lnTo>
                  <a:pt x="2034779" y="325527"/>
                </a:lnTo>
                <a:lnTo>
                  <a:pt x="2990838" y="325527"/>
                </a:lnTo>
                <a:cubicBezTo>
                  <a:pt x="3321205" y="325527"/>
                  <a:pt x="3589020" y="593342"/>
                  <a:pt x="3589020" y="923709"/>
                </a:cubicBezTo>
                <a:lnTo>
                  <a:pt x="3589020" y="4257435"/>
                </a:lnTo>
                <a:cubicBezTo>
                  <a:pt x="3589020" y="4587802"/>
                  <a:pt x="3321205" y="4855617"/>
                  <a:pt x="2990838" y="4855617"/>
                </a:cubicBezTo>
                <a:lnTo>
                  <a:pt x="598182" y="4855617"/>
                </a:lnTo>
                <a:cubicBezTo>
                  <a:pt x="267815" y="4855617"/>
                  <a:pt x="0" y="4587802"/>
                  <a:pt x="0" y="4257435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1039495" y="2185670"/>
            <a:ext cx="5478780" cy="3250565"/>
          </a:xfrm>
          <a:prstGeom prst="roundRect">
            <a:avLst/>
          </a:prstGeom>
          <a:solidFill>
            <a:schemeClr val="bg1"/>
          </a:solidFill>
          <a:ln w="12700" cap="sq">
            <a:noFill/>
            <a:miter/>
          </a:ln>
          <a:effectLst>
            <a:outerShdw blurRad="63500" sx="102000" sy="102000" algn="ctr" rotWithShape="0">
              <a:schemeClr val="accent1">
                <a:lumMod val="50000"/>
                <a:alpha val="25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内容占位符 11"/>
          <p:cNvSpPr>
            <a:spLocks noGrp="1"/>
          </p:cNvSpPr>
          <p:nvPr>
            <p:ph sz="half" idx="1"/>
          </p:nvPr>
        </p:nvSpPr>
        <p:spPr>
          <a:xfrm>
            <a:off x="1370330" y="2395220"/>
            <a:ext cx="5057775" cy="2940050"/>
          </a:xfrm>
        </p:spPr>
        <p:txBody>
          <a:bodyPr>
            <a:normAutofit fontScale="65000" lnSpcReduction="10000"/>
          </a:bodyPr>
          <a:lstStyle/>
          <a:p>
            <a:pPr algn="just"/>
            <a:r>
              <a:rPr sz="4000"/>
              <a:t>活动</a:t>
            </a:r>
            <a:r>
              <a:rPr lang="en-US" sz="4000"/>
              <a:t>2</a:t>
            </a:r>
            <a:r>
              <a:rPr sz="4000"/>
              <a:t>：设计简化版图灵机  </a:t>
            </a:r>
          </a:p>
          <a:p>
            <a:pPr algn="just"/>
            <a:r>
              <a:rPr sz="4000"/>
              <a:t>小组任务：  </a:t>
            </a:r>
          </a:p>
          <a:p>
            <a:pPr algn="just"/>
            <a:r>
              <a:rPr sz="4000"/>
              <a:t>用纸带、标记笔、指令卡片模拟图灵机计算“1+1”。  </a:t>
            </a:r>
          </a:p>
          <a:p>
            <a:pPr algn="just"/>
            <a:r>
              <a:rPr sz="4000"/>
              <a:t>讨论：“如何通过有限步骤完成计算？这与现代计算机有何关联？”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 b="1" dirty="0">
                <a:solidFill>
                  <a:srgbClr val="1F2329"/>
                </a:solidFill>
                <a:latin typeface="Noto Sans SC"/>
              </a:rPr>
              <a:t>课堂活动与讨论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9630" y="2221865"/>
            <a:ext cx="4572635" cy="4572635"/>
          </a:xfrm>
          <a:prstGeom prst="rect">
            <a:avLst/>
          </a:prstGeom>
        </p:spPr>
      </p:pic>
      <p:sp>
        <p:nvSpPr>
          <p:cNvPr id="6" name="标题 1"/>
          <p:cNvSpPr txBox="1"/>
          <p:nvPr/>
        </p:nvSpPr>
        <p:spPr>
          <a:xfrm rot="5400000">
            <a:off x="2385695" y="846455"/>
            <a:ext cx="4126865" cy="5814060"/>
          </a:xfrm>
          <a:custGeom>
            <a:avLst/>
            <a:gdLst>
              <a:gd name="connsiteX0" fmla="*/ 0 w 3589020"/>
              <a:gd name="connsiteY0" fmla="*/ 4257435 h 4855617"/>
              <a:gd name="connsiteX1" fmla="*/ 0 w 3589020"/>
              <a:gd name="connsiteY1" fmla="*/ 923709 h 4855617"/>
              <a:gd name="connsiteX2" fmla="*/ 598182 w 3589020"/>
              <a:gd name="connsiteY2" fmla="*/ 325527 h 4855617"/>
              <a:gd name="connsiteX3" fmla="*/ 1554241 w 3589020"/>
              <a:gd name="connsiteY3" fmla="*/ 325527 h 4855617"/>
              <a:gd name="connsiteX4" fmla="*/ 1794510 w 3589020"/>
              <a:gd name="connsiteY4" fmla="*/ 0 h 4855617"/>
              <a:gd name="connsiteX5" fmla="*/ 2034779 w 3589020"/>
              <a:gd name="connsiteY5" fmla="*/ 325527 h 4855617"/>
              <a:gd name="connsiteX6" fmla="*/ 2990838 w 3589020"/>
              <a:gd name="connsiteY6" fmla="*/ 325527 h 4855617"/>
              <a:gd name="connsiteX7" fmla="*/ 3589020 w 3589020"/>
              <a:gd name="connsiteY7" fmla="*/ 923709 h 4855617"/>
              <a:gd name="connsiteX8" fmla="*/ 3589020 w 3589020"/>
              <a:gd name="connsiteY8" fmla="*/ 4257435 h 4855617"/>
              <a:gd name="connsiteX9" fmla="*/ 2990838 w 3589020"/>
              <a:gd name="connsiteY9" fmla="*/ 4855617 h 4855617"/>
              <a:gd name="connsiteX10" fmla="*/ 598182 w 3589020"/>
              <a:gd name="connsiteY10" fmla="*/ 4855617 h 4855617"/>
              <a:gd name="connsiteX11" fmla="*/ 0 w 3589020"/>
              <a:gd name="connsiteY11" fmla="*/ 4257435 h 4855617"/>
            </a:gdLst>
            <a:ahLst/>
            <a:cxnLst/>
            <a:rect l="l" t="t" r="r" b="b"/>
            <a:pathLst>
              <a:path w="3589020" h="4855617">
                <a:moveTo>
                  <a:pt x="0" y="4257435"/>
                </a:moveTo>
                <a:lnTo>
                  <a:pt x="0" y="923709"/>
                </a:lnTo>
                <a:cubicBezTo>
                  <a:pt x="0" y="593342"/>
                  <a:pt x="267815" y="325527"/>
                  <a:pt x="598182" y="325527"/>
                </a:cubicBezTo>
                <a:lnTo>
                  <a:pt x="1554241" y="325527"/>
                </a:lnTo>
                <a:lnTo>
                  <a:pt x="1794510" y="0"/>
                </a:lnTo>
                <a:lnTo>
                  <a:pt x="2034779" y="325527"/>
                </a:lnTo>
                <a:lnTo>
                  <a:pt x="2990838" y="325527"/>
                </a:lnTo>
                <a:cubicBezTo>
                  <a:pt x="3321205" y="325527"/>
                  <a:pt x="3589020" y="593342"/>
                  <a:pt x="3589020" y="923709"/>
                </a:cubicBezTo>
                <a:lnTo>
                  <a:pt x="3589020" y="4257435"/>
                </a:lnTo>
                <a:cubicBezTo>
                  <a:pt x="3589020" y="4587802"/>
                  <a:pt x="3321205" y="4855617"/>
                  <a:pt x="2990838" y="4855617"/>
                </a:cubicBezTo>
                <a:lnTo>
                  <a:pt x="598182" y="4855617"/>
                </a:lnTo>
                <a:cubicBezTo>
                  <a:pt x="267815" y="4855617"/>
                  <a:pt x="0" y="4587802"/>
                  <a:pt x="0" y="4257435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1039495" y="2185670"/>
            <a:ext cx="5478780" cy="3250565"/>
          </a:xfrm>
          <a:prstGeom prst="roundRect">
            <a:avLst/>
          </a:prstGeom>
          <a:solidFill>
            <a:schemeClr val="bg1"/>
          </a:solidFill>
          <a:ln w="12700" cap="sq">
            <a:noFill/>
            <a:miter/>
          </a:ln>
          <a:effectLst>
            <a:outerShdw blurRad="63500" sx="102000" sy="102000" algn="ctr" rotWithShape="0">
              <a:schemeClr val="accent1">
                <a:lumMod val="50000"/>
                <a:alpha val="25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内容占位符 11"/>
          <p:cNvSpPr>
            <a:spLocks noGrp="1"/>
          </p:cNvSpPr>
          <p:nvPr>
            <p:ph sz="half" idx="1"/>
          </p:nvPr>
        </p:nvSpPr>
        <p:spPr>
          <a:xfrm>
            <a:off x="1370330" y="2395220"/>
            <a:ext cx="5057775" cy="2940050"/>
          </a:xfrm>
        </p:spPr>
        <p:txBody>
          <a:bodyPr/>
          <a:lstStyle/>
          <a:p>
            <a:pPr algn="just"/>
            <a:r>
              <a:rPr sz="1800"/>
              <a:t>活动</a:t>
            </a:r>
            <a:r>
              <a:rPr lang="en-US" sz="1800"/>
              <a:t>3</a:t>
            </a:r>
            <a:r>
              <a:rPr sz="1800"/>
              <a:t>：图灵测试辩论</a:t>
            </a:r>
          </a:p>
          <a:p>
            <a:pPr algn="just"/>
            <a:r>
              <a:rPr sz="1800"/>
              <a:t>辩题：图灵测试是否仍是判断机器智能的黄金标准？  </a:t>
            </a:r>
          </a:p>
          <a:p>
            <a:pPr algn="just"/>
            <a:r>
              <a:rPr sz="1800"/>
              <a:t>分组任务：  </a:t>
            </a:r>
          </a:p>
          <a:p>
            <a:pPr algn="just"/>
            <a:r>
              <a:rPr sz="1800"/>
              <a:t>A组（支持）：列举现代AI通过测试的案例（如Google Duplex）。  </a:t>
            </a:r>
          </a:p>
          <a:p>
            <a:pPr algn="just"/>
            <a:r>
              <a:rPr sz="1800"/>
              <a:t>B组（反对）：分析测试的漏洞（如缺乏情感、创造力）。 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AA89EC-6B38-409E-BD23-99513F836D0A}" type="slidenum">
              <a:rPr lang="zh-CN" altLang="en-US" smtClean="0"/>
              <a:t>26</a:t>
            </a:fld>
            <a:endParaRPr lang="zh-CN" alt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half" idx="1"/>
          </p:nvPr>
        </p:nvSpPr>
        <p:spPr>
          <a:xfrm>
            <a:off x="577215" y="4239895"/>
            <a:ext cx="11037570" cy="2271395"/>
          </a:xfrm>
        </p:spPr>
        <p:txBody>
          <a:bodyPr>
            <a:noAutofit/>
          </a:bodyPr>
          <a:lstStyle/>
          <a:p>
            <a:pPr algn="just"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  <a:buFont typeface="Wingdings" panose="05000000000000000000" pitchFamily="2" charset="2"/>
              <a:buChar char="n"/>
            </a:pPr>
            <a:r>
              <a:rPr lang="zh-CN" altLang="en-US">
                <a:sym typeface="+mn-ea"/>
              </a:rPr>
              <a:t>1954年6月8日，图灵因氰化物中毒离世，年仅41岁。然而，他的贡献不仅奠定了计算机科学的基石，还对人工智能的诞生和发展产生了深远影响。图灵提出的图灵机模型、机器智能的初步设想以及图灵测试，都成为人工智能领域的经典理论和方法。图灵的思想和贡献，至今仍然影响着计算机科学和人工智能的发展。</a:t>
            </a:r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  <a:sym typeface="+mn-ea"/>
              </a:rPr>
              <a:t>百年影响</a:t>
            </a:r>
            <a:endParaRPr lang="zh-CN" altLang="en-US" dirty="0"/>
          </a:p>
        </p:txBody>
      </p:sp>
      <p:pic>
        <p:nvPicPr>
          <p:cNvPr id="40" name="IM 40"/>
          <p:cNvPicPr/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048510" y="1483360"/>
            <a:ext cx="1999615" cy="2459355"/>
          </a:xfrm>
          <a:prstGeom prst="rect">
            <a:avLst/>
          </a:prstGeom>
        </p:spPr>
      </p:pic>
      <p:pic>
        <p:nvPicPr>
          <p:cNvPr id="42" name="IM 42"/>
          <p:cNvPicPr/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4661535" y="1483360"/>
            <a:ext cx="5548630" cy="256921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  <a:sym typeface="+mn-ea"/>
              </a:rPr>
              <a:t>百年影响</a:t>
            </a:r>
            <a:endParaRPr lang="zh-CN" altLang="en-US" dirty="0"/>
          </a:p>
        </p:txBody>
      </p:sp>
      <p:sp>
        <p:nvSpPr>
          <p:cNvPr id="5" name="标题 1"/>
          <p:cNvSpPr txBox="1"/>
          <p:nvPr>
            <p:custDataLst>
              <p:tags r:id="rId1"/>
            </p:custDataLst>
          </p:nvPr>
        </p:nvSpPr>
        <p:spPr>
          <a:xfrm rot="272307">
            <a:off x="4105113" y="1846667"/>
            <a:ext cx="7453972" cy="4126308"/>
          </a:xfrm>
          <a:prstGeom prst="roundRect">
            <a:avLst>
              <a:gd name="adj" fmla="val 12669"/>
            </a:avLst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>
            <a:scene3d>
              <a:camera prst="orthographicFront"/>
              <a:lightRig rig="threePt" dir="t"/>
            </a:scene3d>
          </a:bodyPr>
          <a:lstStyle/>
          <a:p>
            <a:pPr algn="ctr">
              <a:lnSpc>
                <a:spcPct val="110000"/>
              </a:lnSpc>
            </a:pPr>
            <a:endParaRPr kumimoji="1"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  <a:alpha val="43000"/>
                  </a:srgbClr>
                </a:outerShdw>
              </a:effectLst>
            </a:endParaRPr>
          </a:p>
        </p:txBody>
      </p:sp>
      <p:sp>
        <p:nvSpPr>
          <p:cNvPr id="6" name="标题 1"/>
          <p:cNvSpPr txBox="1"/>
          <p:nvPr>
            <p:custDataLst>
              <p:tags r:id="rId2"/>
            </p:custDataLst>
          </p:nvPr>
        </p:nvSpPr>
        <p:spPr>
          <a:xfrm>
            <a:off x="4105113" y="1779336"/>
            <a:ext cx="7453972" cy="4126306"/>
          </a:xfrm>
          <a:prstGeom prst="roundRect">
            <a:avLst>
              <a:gd name="adj" fmla="val 12669"/>
            </a:avLst>
          </a:prstGeom>
          <a:solidFill>
            <a:schemeClr val="bg1"/>
          </a:solidFill>
          <a:ln w="12700" cap="sq">
            <a:noFill/>
            <a:miter/>
          </a:ln>
          <a:effectLst>
            <a:outerShdw blurRad="127000" sx="102000" sy="102000" algn="ctr" rotWithShape="0">
              <a:schemeClr val="accent1">
                <a:alpha val="8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>
            <p:custDataLst>
              <p:tags r:id="rId3"/>
            </p:custDataLst>
          </p:nvPr>
        </p:nvSpPr>
        <p:spPr>
          <a:xfrm>
            <a:off x="4285641" y="3154205"/>
            <a:ext cx="7092916" cy="254465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marL="306070" indent="-306070" algn="just"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  <a:buClr>
                <a:schemeClr val="accent2"/>
              </a:buClr>
              <a:buSzPct val="92000"/>
              <a:buFont typeface="Wingdings" panose="05000000000000000000" pitchFamily="2" charset="2"/>
              <a:buChar char="n"/>
            </a:pPr>
            <a:r>
              <a:rPr lang="zh-CN" altLang="en-US" sz="200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了纪念图灵，全球计算机专业的权威组织——美国计算机协会（ACM）于1966年设立了图灵奖，用以表彰在计算机领域做出卓越贡献的学者。图灵奖被誉为计算机界的诺贝尔奖，自1966年到2023年，共有77位科学家获得此奖项。图灵的纪念和荣誉，不仅是对他个人贡献的肯定，也是对计算机科学和人工智能领域成就的肯定，激励着后来者继续在人工智能领域探索和前进。</a:t>
            </a:r>
          </a:p>
        </p:txBody>
      </p:sp>
      <p:sp>
        <p:nvSpPr>
          <p:cNvPr id="8" name="标题 1"/>
          <p:cNvSpPr txBox="1"/>
          <p:nvPr>
            <p:custDataLst>
              <p:tags r:id="rId4"/>
            </p:custDataLst>
          </p:nvPr>
        </p:nvSpPr>
        <p:spPr>
          <a:xfrm>
            <a:off x="4392295" y="2209800"/>
            <a:ext cx="6826885" cy="66294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l">
              <a:lnSpc>
                <a:spcPct val="110000"/>
              </a:lnSpc>
              <a:buClrTx/>
              <a:buSzTx/>
              <a:buFontTx/>
            </a:pPr>
            <a:r>
              <a:rPr kumimoji="1" lang="en-US" altLang="zh-CN" sz="28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Source Han Sans CN Bold"/>
                <a:ea typeface="Source Han Sans CN Bold"/>
                <a:cs typeface="Source Han Sans CN Bold"/>
              </a:rPr>
              <a:t>图灵的纪念与荣誉对人工智能发展的意义</a:t>
            </a:r>
          </a:p>
        </p:txBody>
      </p:sp>
      <p:sp>
        <p:nvSpPr>
          <p:cNvPr id="10" name="标题 1"/>
          <p:cNvSpPr txBox="1"/>
          <p:nvPr>
            <p:custDataLst>
              <p:tags r:id="rId5"/>
            </p:custDataLst>
          </p:nvPr>
        </p:nvSpPr>
        <p:spPr>
          <a:xfrm>
            <a:off x="7220827" y="1443474"/>
            <a:ext cx="1222545" cy="46166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3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01</a:t>
            </a:r>
            <a:endParaRPr kumimoji="1" lang="zh-CN" altLang="en-US"/>
          </a:p>
        </p:txBody>
      </p:sp>
      <p:sp>
        <p:nvSpPr>
          <p:cNvPr id="11" name="标题 1"/>
          <p:cNvSpPr txBox="1"/>
          <p:nvPr>
            <p:custDataLst>
              <p:tags r:id="rId6"/>
            </p:custDataLst>
          </p:nvPr>
        </p:nvSpPr>
        <p:spPr>
          <a:xfrm>
            <a:off x="7246614" y="2990274"/>
            <a:ext cx="1170971" cy="68396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44" name="IM 44"/>
          <p:cNvPicPr/>
          <p:nvPr>
            <p:custDataLst>
              <p:tags r:id="rId7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692785" y="2569845"/>
            <a:ext cx="2978785" cy="254508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half" idx="1"/>
          </p:nvPr>
        </p:nvSpPr>
        <p:spPr>
          <a:xfrm>
            <a:off x="581025" y="2228215"/>
            <a:ext cx="10199370" cy="3561715"/>
          </a:xfrm>
        </p:spPr>
        <p:txBody>
          <a:bodyPr>
            <a:normAutofit/>
          </a:bodyPr>
          <a:lstStyle/>
          <a:p>
            <a:pPr marL="648970" indent="-342900" algn="just">
              <a:lnSpc>
                <a:spcPct val="135000"/>
              </a:lnSpc>
              <a:buClr>
                <a:srgbClr val="1F2329"/>
              </a:buClr>
              <a:buFont typeface="Wingdings" panose="05000000000000000000" pitchFamily="2" charset="2"/>
              <a:buChar char="p"/>
            </a:pPr>
            <a:r>
              <a:rPr dirty="0">
                <a:sym typeface="+mn-ea"/>
              </a:rPr>
              <a:t>图灵的三大贡献：计算工具（图灵机）+ 思想奠基（智能机器）+ 方向指引（图灵测试）。  </a:t>
            </a:r>
            <a:r>
              <a:rPr lang="zh-CN" altLang="en-US" dirty="0">
                <a:sym typeface="+mn-ea"/>
              </a:rPr>
              <a:t>人工智能有独特的目标，即实现类似人的智能机器</a:t>
            </a:r>
            <a:r>
              <a:rPr lang="en-US" altLang="zh-CN" dirty="0">
                <a:sym typeface="+mn-ea"/>
              </a:rPr>
              <a:t>。</a:t>
            </a:r>
          </a:p>
          <a:p>
            <a:pPr marL="648970" indent="-342900" algn="just">
              <a:lnSpc>
                <a:spcPct val="135000"/>
              </a:lnSpc>
              <a:buClr>
                <a:srgbClr val="1F2329"/>
              </a:buClr>
              <a:buFont typeface="Wingdings" panose="05000000000000000000" pitchFamily="2" charset="2"/>
              <a:buChar char="p"/>
            </a:pPr>
            <a:endParaRPr lang="zh-CN" altLang="en-US" dirty="0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 b="1" dirty="0">
                <a:solidFill>
                  <a:srgbClr val="1F2329"/>
                </a:solidFill>
                <a:latin typeface="Noto Sans SC"/>
              </a:rPr>
              <a:t>课程</a:t>
            </a:r>
            <a:r>
              <a:rPr lang="en-US" altLang="zh-CN" sz="4000" b="1" dirty="0" err="1">
                <a:solidFill>
                  <a:srgbClr val="1F2329"/>
                </a:solidFill>
                <a:latin typeface="Noto Sans SC"/>
              </a:rPr>
              <a:t>总结</a:t>
            </a:r>
            <a:endParaRPr lang="zh-CN" alt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表格 5"/>
          <p:cNvGraphicFramePr>
            <a:graphicFrameLocks noGrp="1"/>
          </p:cNvGraphicFramePr>
          <p:nvPr/>
        </p:nvGraphicFramePr>
        <p:xfrm>
          <a:off x="509858" y="1138654"/>
          <a:ext cx="11014003" cy="4553637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10140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8852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600" b="0" dirty="0"/>
                        <a:t>学习目标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65110"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Font typeface="+mj-ea"/>
                        <a:buAutoNum type="circleNumDbPlain"/>
                      </a:pPr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了解图灵的生平及其三大贡献（图灵机、机器智能思想、图灵测试）。</a:t>
                      </a:r>
                    </a:p>
                    <a:p>
                      <a:pPr marL="457200" indent="-457200" algn="just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Font typeface="+mj-ea"/>
                        <a:buAutoNum type="circleNumDbPlain"/>
                      </a:pPr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理解图灵机的基本原理及其对现代计算机的奠基意义。</a:t>
                      </a:r>
                    </a:p>
                    <a:p>
                      <a:pPr marL="457200" indent="-457200" algn="just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Font typeface="+mj-ea"/>
                        <a:buAutoNum type="circleNumDbPlain"/>
                      </a:pPr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掌握图灵测试的设计逻辑与对人工智能的指导价值</a:t>
                      </a:r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</a:t>
                      </a:r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能够解释图灵测试的意义及其在人工智能领域的地位。</a:t>
                      </a:r>
                    </a:p>
                    <a:p>
                      <a:pPr marL="457200" indent="-457200" algn="just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Font typeface="+mj-ea"/>
                        <a:buAutoNum type="circleNumDbPlain"/>
                      </a:pPr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感受图灵的科学精神与历史贡献，培养对科学探索的敬畏感。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half" idx="1"/>
          </p:nvPr>
        </p:nvSpPr>
        <p:spPr>
          <a:xfrm>
            <a:off x="581025" y="2228215"/>
            <a:ext cx="10772775" cy="2477770"/>
          </a:xfrm>
        </p:spPr>
        <p:txBody>
          <a:bodyPr>
            <a:normAutofit/>
          </a:bodyPr>
          <a:lstStyle/>
          <a:p>
            <a:r>
              <a:t>观看电影《模仿游戏》，撰写观后感：图灵的科学精神对现代科技发展的启示。</a:t>
            </a:r>
          </a:p>
          <a:p>
            <a:r>
              <a:rPr lang="zh-CN"/>
              <a:t>思考</a:t>
            </a:r>
            <a:r>
              <a:rPr lang="en-US" altLang="zh-CN"/>
              <a:t>：“如果AI通过图灵测试，是否应赋予其权利？人类应如何与AI共存？”</a:t>
            </a: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课后作业</a:t>
            </a:r>
          </a:p>
        </p:txBody>
      </p:sp>
      <p:pic>
        <p:nvPicPr>
          <p:cNvPr id="3" name="图片 2"/>
          <p:cNvPicPr/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536065" y="3819525"/>
            <a:ext cx="1821180" cy="2446655"/>
          </a:xfrm>
          <a:prstGeom prst="rect">
            <a:avLst/>
          </a:prstGeom>
        </p:spPr>
      </p:pic>
      <p:pic>
        <p:nvPicPr>
          <p:cNvPr id="16" name="IM 16"/>
          <p:cNvPicPr/>
          <p:nvPr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3553460" y="3819525"/>
            <a:ext cx="4160520" cy="2446020"/>
          </a:xfrm>
          <a:prstGeom prst="rect">
            <a:avLst/>
          </a:prstGeom>
        </p:spPr>
      </p:pic>
      <p:pic>
        <p:nvPicPr>
          <p:cNvPr id="44" name="IM 44"/>
          <p:cNvPicPr/>
          <p:nvPr>
            <p:custDataLst>
              <p:tags r:id="rId3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7910195" y="3819525"/>
            <a:ext cx="2806700" cy="244602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431883" y="2118167"/>
            <a:ext cx="10178926" cy="3602477"/>
          </a:xfrm>
        </p:spPr>
        <p:txBody>
          <a:bodyPr>
            <a:normAutofit fontScale="90000" lnSpcReduction="10000"/>
          </a:bodyPr>
          <a:lstStyle/>
          <a:p>
            <a:r>
              <a:rPr lang="zh-CN" altLang="en-US" dirty="0">
                <a:sym typeface="+mn-ea"/>
              </a:rPr>
              <a:t>一、少年天才</a:t>
            </a:r>
            <a:endParaRPr lang="zh-CN" altLang="en-US" dirty="0"/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二、</a:t>
            </a:r>
            <a:r>
              <a:rPr lang="zh-CN" altLang="en-US" dirty="0">
                <a:sym typeface="+mn-ea"/>
              </a:rPr>
              <a:t>贡献一：图灵机</a:t>
            </a:r>
            <a:endParaRPr lang="zh-CN" altLang="en-US" dirty="0"/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三、</a:t>
            </a:r>
            <a:r>
              <a:rPr lang="zh-CN" altLang="en-US" dirty="0">
                <a:sym typeface="+mn-ea"/>
              </a:rPr>
              <a:t>年轻的密码学家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四、</a:t>
            </a:r>
            <a:r>
              <a:rPr lang="zh-CN" altLang="en-US" dirty="0">
                <a:sym typeface="+mn-ea"/>
              </a:rPr>
              <a:t>贡献二：机器智能的最初思考和实践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1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五、</a:t>
            </a:r>
            <a:r>
              <a:rPr lang="zh-CN" altLang="en-US" dirty="0">
                <a:sym typeface="+mn-ea"/>
              </a:rPr>
              <a:t>贡献三：图灵测试</a:t>
            </a:r>
          </a:p>
          <a:p>
            <a:pPr algn="l">
              <a:lnSpc>
                <a:spcPct val="11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六、</a:t>
            </a:r>
            <a:r>
              <a:rPr lang="zh-CN" altLang="en-US" dirty="0">
                <a:sym typeface="+mn-ea"/>
              </a:rPr>
              <a:t>百年影响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31882" y="490438"/>
            <a:ext cx="10178925" cy="1351451"/>
          </a:xfrm>
        </p:spPr>
        <p:txBody>
          <a:bodyPr>
            <a:normAutofit/>
          </a:bodyPr>
          <a:lstStyle/>
          <a:p>
            <a:r>
              <a:rPr lang="zh-CN" altLang="en-US" sz="4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 b="1" dirty="0">
                <a:solidFill>
                  <a:srgbClr val="1F2329"/>
                </a:solidFill>
                <a:latin typeface="Noto Sans SC"/>
              </a:rPr>
              <a:t>导入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9630" y="2221865"/>
            <a:ext cx="4572635" cy="4572635"/>
          </a:xfrm>
          <a:prstGeom prst="rect">
            <a:avLst/>
          </a:prstGeom>
        </p:spPr>
      </p:pic>
      <p:sp>
        <p:nvSpPr>
          <p:cNvPr id="6" name="标题 1"/>
          <p:cNvSpPr txBox="1"/>
          <p:nvPr/>
        </p:nvSpPr>
        <p:spPr>
          <a:xfrm rot="5400000">
            <a:off x="2808605" y="424180"/>
            <a:ext cx="3281680" cy="5814060"/>
          </a:xfrm>
          <a:custGeom>
            <a:avLst/>
            <a:gdLst>
              <a:gd name="connsiteX0" fmla="*/ 0 w 3589020"/>
              <a:gd name="connsiteY0" fmla="*/ 4257435 h 4855617"/>
              <a:gd name="connsiteX1" fmla="*/ 0 w 3589020"/>
              <a:gd name="connsiteY1" fmla="*/ 923709 h 4855617"/>
              <a:gd name="connsiteX2" fmla="*/ 598182 w 3589020"/>
              <a:gd name="connsiteY2" fmla="*/ 325527 h 4855617"/>
              <a:gd name="connsiteX3" fmla="*/ 1554241 w 3589020"/>
              <a:gd name="connsiteY3" fmla="*/ 325527 h 4855617"/>
              <a:gd name="connsiteX4" fmla="*/ 1794510 w 3589020"/>
              <a:gd name="connsiteY4" fmla="*/ 0 h 4855617"/>
              <a:gd name="connsiteX5" fmla="*/ 2034779 w 3589020"/>
              <a:gd name="connsiteY5" fmla="*/ 325527 h 4855617"/>
              <a:gd name="connsiteX6" fmla="*/ 2990838 w 3589020"/>
              <a:gd name="connsiteY6" fmla="*/ 325527 h 4855617"/>
              <a:gd name="connsiteX7" fmla="*/ 3589020 w 3589020"/>
              <a:gd name="connsiteY7" fmla="*/ 923709 h 4855617"/>
              <a:gd name="connsiteX8" fmla="*/ 3589020 w 3589020"/>
              <a:gd name="connsiteY8" fmla="*/ 4257435 h 4855617"/>
              <a:gd name="connsiteX9" fmla="*/ 2990838 w 3589020"/>
              <a:gd name="connsiteY9" fmla="*/ 4855617 h 4855617"/>
              <a:gd name="connsiteX10" fmla="*/ 598182 w 3589020"/>
              <a:gd name="connsiteY10" fmla="*/ 4855617 h 4855617"/>
              <a:gd name="connsiteX11" fmla="*/ 0 w 3589020"/>
              <a:gd name="connsiteY11" fmla="*/ 4257435 h 4855617"/>
            </a:gdLst>
            <a:ahLst/>
            <a:cxnLst/>
            <a:rect l="l" t="t" r="r" b="b"/>
            <a:pathLst>
              <a:path w="3589020" h="4855617">
                <a:moveTo>
                  <a:pt x="0" y="4257435"/>
                </a:moveTo>
                <a:lnTo>
                  <a:pt x="0" y="923709"/>
                </a:lnTo>
                <a:cubicBezTo>
                  <a:pt x="0" y="593342"/>
                  <a:pt x="267815" y="325527"/>
                  <a:pt x="598182" y="325527"/>
                </a:cubicBezTo>
                <a:lnTo>
                  <a:pt x="1554241" y="325527"/>
                </a:lnTo>
                <a:lnTo>
                  <a:pt x="1794510" y="0"/>
                </a:lnTo>
                <a:lnTo>
                  <a:pt x="2034779" y="325527"/>
                </a:lnTo>
                <a:lnTo>
                  <a:pt x="2990838" y="325527"/>
                </a:lnTo>
                <a:cubicBezTo>
                  <a:pt x="3321205" y="325527"/>
                  <a:pt x="3589020" y="593342"/>
                  <a:pt x="3589020" y="923709"/>
                </a:cubicBezTo>
                <a:lnTo>
                  <a:pt x="3589020" y="4257435"/>
                </a:lnTo>
                <a:cubicBezTo>
                  <a:pt x="3589020" y="4587802"/>
                  <a:pt x="3321205" y="4855617"/>
                  <a:pt x="2990838" y="4855617"/>
                </a:cubicBezTo>
                <a:lnTo>
                  <a:pt x="598182" y="4855617"/>
                </a:lnTo>
                <a:cubicBezTo>
                  <a:pt x="267815" y="4855617"/>
                  <a:pt x="0" y="4587802"/>
                  <a:pt x="0" y="4257435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1039495" y="2185670"/>
            <a:ext cx="5478780" cy="2230120"/>
          </a:xfrm>
          <a:prstGeom prst="roundRect">
            <a:avLst/>
          </a:prstGeom>
          <a:solidFill>
            <a:schemeClr val="bg1"/>
          </a:solidFill>
          <a:ln w="12700" cap="sq">
            <a:noFill/>
            <a:miter/>
          </a:ln>
          <a:effectLst>
            <a:outerShdw blurRad="63500" sx="102000" sy="102000" algn="ctr" rotWithShape="0">
              <a:schemeClr val="accent1">
                <a:lumMod val="50000"/>
                <a:alpha val="25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内容占位符 11"/>
          <p:cNvSpPr>
            <a:spLocks noGrp="1"/>
          </p:cNvSpPr>
          <p:nvPr>
            <p:ph sz="half" idx="1"/>
          </p:nvPr>
        </p:nvSpPr>
        <p:spPr>
          <a:xfrm>
            <a:off x="1370330" y="2395220"/>
            <a:ext cx="5057775" cy="2940050"/>
          </a:xfrm>
        </p:spPr>
        <p:txBody>
          <a:bodyPr>
            <a:normAutofit/>
          </a:bodyPr>
          <a:lstStyle/>
          <a:p>
            <a:pPr algn="just"/>
            <a:r>
              <a:rPr lang="zh-CN" sz="3200"/>
              <a:t>如果没有计算机，今天的生活会是什么样子？谁为计算机的诞生奠定了基础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  <a:sym typeface="+mn-ea"/>
              </a:rPr>
              <a:t>少年天才</a:t>
            </a:r>
            <a:endParaRPr lang="en-US" altLang="zh-CN" dirty="0" err="1">
              <a:solidFill>
                <a:srgbClr val="1F2329"/>
              </a:solidFill>
              <a:latin typeface="Noto Sans SC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73171" y="1435139"/>
            <a:ext cx="10284086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30505" indent="-230505" algn="just">
              <a:lnSpc>
                <a:spcPct val="100000"/>
              </a:lnSpc>
            </a:pPr>
            <a:r>
              <a:rPr lang="zh-CN" alt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艾伦</a:t>
            </a:r>
            <a:r>
              <a:rPr lang="en-US" altLang="zh-CN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·</a:t>
            </a:r>
            <a:r>
              <a:rPr lang="zh-CN" alt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图灵</a:t>
            </a:r>
            <a:r>
              <a:rPr lang="zh-CN" altLang="en-US" sz="2000" dirty="0"/>
              <a:t>，英国伟大的数学家、计算机学家，计算机科学的开创者，人工智能之父。 </a:t>
            </a:r>
            <a:endParaRPr lang="en-US" altLang="zh-CN" sz="2000" dirty="0"/>
          </a:p>
          <a:p>
            <a:pPr marL="230505" indent="-230505" algn="just">
              <a:lnSpc>
                <a:spcPct val="100000"/>
              </a:lnSpc>
            </a:pPr>
            <a:r>
              <a:rPr lang="en-US" altLang="zh-CN" sz="2000" dirty="0"/>
              <a:t>1912</a:t>
            </a:r>
            <a:r>
              <a:rPr lang="zh-CN" altLang="en-US" sz="2000" dirty="0"/>
              <a:t>年</a:t>
            </a:r>
            <a:r>
              <a:rPr lang="en-US" altLang="zh-CN" sz="2000" dirty="0"/>
              <a:t>6</a:t>
            </a:r>
            <a:r>
              <a:rPr lang="zh-CN" altLang="en-US" sz="2000" dirty="0"/>
              <a:t>月</a:t>
            </a:r>
            <a:r>
              <a:rPr lang="en-US" altLang="zh-CN" sz="2000" dirty="0"/>
              <a:t>23</a:t>
            </a:r>
            <a:r>
              <a:rPr lang="zh-CN" altLang="en-US" sz="2000" dirty="0"/>
              <a:t>日出生于英国伦敦。在读小学时，他的老师就曾写道：“我见过不少聪明勤奋的孩子，然而，艾伦是个天才。”</a:t>
            </a:r>
            <a:endParaRPr lang="en-US" altLang="zh-CN" sz="2000" dirty="0"/>
          </a:p>
          <a:p>
            <a:pPr marL="230505" indent="-230505" algn="just">
              <a:lnSpc>
                <a:spcPct val="100000"/>
              </a:lnSpc>
            </a:pPr>
            <a:r>
              <a:rPr lang="en-US" altLang="zh-CN" sz="2000" dirty="0"/>
              <a:t>1926</a:t>
            </a:r>
            <a:r>
              <a:rPr lang="zh-CN" altLang="en-US" sz="2000" dirty="0"/>
              <a:t>年，图灵进入伦敦谢伯恩公学，表现出对科学的极大兴趣。</a:t>
            </a:r>
            <a:r>
              <a:rPr lang="en-US" altLang="zh-CN" sz="2000" dirty="0"/>
              <a:t>16</a:t>
            </a:r>
            <a:r>
              <a:rPr lang="zh-CN" altLang="en-US" sz="2000" dirty="0"/>
              <a:t>岁的时候，图灵接触到了爱因斯坦的工作。据说图灵不仅可以读懂这些论文，而且已经推测出了爱因斯坦对牛顿运动定律的批判。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 descr="IMG_256"/>
          <p:cNvPicPr/>
          <p:nvPr/>
        </p:nvPicPr>
        <p:blipFill>
          <a:blip r:embed="rId2"/>
          <a:stretch>
            <a:fillRect/>
          </a:stretch>
        </p:blipFill>
        <p:spPr>
          <a:xfrm>
            <a:off x="4305154" y="3691908"/>
            <a:ext cx="1773773" cy="240056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文本框 4"/>
          <p:cNvSpPr txBox="1"/>
          <p:nvPr/>
        </p:nvSpPr>
        <p:spPr>
          <a:xfrm>
            <a:off x="4282456" y="6273532"/>
            <a:ext cx="181916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0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16</a:t>
            </a:r>
            <a:r>
              <a:rPr lang="zh-CN" altLang="zh-CN" sz="20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岁的</a:t>
            </a:r>
            <a:r>
              <a:rPr lang="zh-CN" altLang="zh-CN" sz="20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图灵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110376" y="6273532"/>
            <a:ext cx="20074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solidFill>
                  <a:srgbClr val="333333"/>
                </a:solidFill>
                <a:latin typeface="Helvetica Neue"/>
              </a:rPr>
              <a:t>伦敦</a:t>
            </a:r>
            <a:r>
              <a:rPr lang="zh-CN" altLang="en-US" sz="2000" b="0" i="0" dirty="0">
                <a:solidFill>
                  <a:srgbClr val="333333"/>
                </a:solidFill>
                <a:effectLst/>
                <a:latin typeface="Helvetica Neue"/>
              </a:rPr>
              <a:t>谢伯恩公学</a:t>
            </a:r>
            <a:endParaRPr lang="zh-CN" altLang="en-US" sz="2000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026" name="Picture 2" descr="英国贵族学校| Sherborne School 谢伯恩学校- 知乎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4169" y="3688513"/>
            <a:ext cx="3733211" cy="2403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4325" y="3691908"/>
            <a:ext cx="1966431" cy="2403962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438343" y="6273532"/>
            <a:ext cx="337839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zh-CN" sz="20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图灵</a:t>
            </a:r>
            <a:r>
              <a:rPr lang="zh-CN" altLang="en-US" sz="20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故乡 </a:t>
            </a:r>
            <a:r>
              <a:rPr lang="en-US" altLang="zh-CN" sz="20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- </a:t>
            </a:r>
            <a:r>
              <a:rPr lang="zh-CN" altLang="en-US" sz="20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英国伦敦帕丁顿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/>
                <a:ea typeface="宋体" panose="02010600030101010101" pitchFamily="2" charset="-122"/>
                <a:cs typeface="Source Han Sans CN Bold"/>
                <a:sym typeface="+mn-ea"/>
              </a:rPr>
              <a:t>初露头角</a:t>
            </a:r>
            <a:endParaRPr kumimoji="1" lang="zh-CN" altLang="en-US" dirty="0" err="1">
              <a:ln w="12700">
                <a:noFill/>
              </a:ln>
              <a:solidFill>
                <a:srgbClr val="000000">
                  <a:alpha val="100000"/>
                </a:srgbClr>
              </a:solidFill>
              <a:latin typeface="Source Han Sans CN Bold"/>
              <a:ea typeface="宋体" panose="02010600030101010101" pitchFamily="2" charset="-122"/>
              <a:cs typeface="Source Han Sans CN Bold"/>
              <a:sym typeface="+mn-ea"/>
            </a:endParaRP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573171" y="1435139"/>
            <a:ext cx="1046245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just">
              <a:lnSpc>
                <a:spcPct val="100000"/>
              </a:lnSpc>
            </a:pPr>
            <a:r>
              <a:rPr lang="en-US" altLang="zh-CN" sz="2000" dirty="0"/>
              <a:t>1931</a:t>
            </a:r>
            <a:r>
              <a:rPr lang="zh-CN" altLang="en-US" sz="2000" dirty="0"/>
              <a:t>年，图灵考入剑桥大学。由于成绩优异而获得数学奖学金。在剑桥，他的数学能力得到充分的发展。</a:t>
            </a:r>
            <a:endParaRPr lang="en-US" altLang="zh-CN" sz="2000" dirty="0"/>
          </a:p>
          <a:p>
            <a:pPr algn="just">
              <a:lnSpc>
                <a:spcPct val="100000"/>
              </a:lnSpc>
            </a:pPr>
            <a:r>
              <a:rPr lang="en-US" altLang="zh-CN" sz="2000" dirty="0"/>
              <a:t>1935</a:t>
            </a:r>
            <a:r>
              <a:rPr lang="zh-CN" altLang="en-US" sz="2000" dirty="0"/>
              <a:t>年，他的第一篇数学论文“左右殆周期性的等价”发表于</a:t>
            </a:r>
            <a:r>
              <a:rPr lang="en-US" altLang="zh-CN" sz="2000" dirty="0"/>
              <a:t>《</a:t>
            </a:r>
            <a:r>
              <a:rPr lang="zh-CN" altLang="en-US" sz="2000" dirty="0"/>
              <a:t>伦敦数学会杂志</a:t>
            </a:r>
            <a:r>
              <a:rPr lang="en-US" altLang="zh-CN" sz="2000" dirty="0"/>
              <a:t>》</a:t>
            </a:r>
            <a:r>
              <a:rPr lang="zh-CN" altLang="en-US" sz="2000" dirty="0"/>
              <a:t>上。同一年，他还写出“论高斯误差函数”一文。这一论文使他由一名大学生直接当选为国王学院的研究员，并于次年荣获英国著名的史密斯（</a:t>
            </a:r>
            <a:r>
              <a:rPr lang="en-US" altLang="zh-CN" sz="2000" dirty="0"/>
              <a:t>Smith</a:t>
            </a:r>
            <a:r>
              <a:rPr lang="zh-CN" altLang="en-US" sz="2000" dirty="0"/>
              <a:t>）数学奖，成为国王学院声名显赫的毕业生之一。</a:t>
            </a:r>
            <a:endParaRPr lang="en-US" altLang="zh-CN" sz="2000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AA89EC-6B38-409E-BD23-99513F836D0A}" type="slidenum">
              <a:rPr lang="zh-CN" altLang="en-US" smtClean="0"/>
              <a:t>7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3944" y="3650216"/>
            <a:ext cx="3916649" cy="2611099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470643" y="6301766"/>
            <a:ext cx="250325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6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剑桥大学国王学院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9607" y="3650217"/>
            <a:ext cx="4144602" cy="2611099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7382781" y="6285540"/>
            <a:ext cx="223825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6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图灵还是一位长跑健将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  <a:sym typeface="+mn-ea"/>
              </a:rPr>
              <a:t>贡献一：图灵机</a:t>
            </a:r>
            <a:endParaRPr lang="zh-CN" altLang="en-US" dirty="0"/>
          </a:p>
        </p:txBody>
      </p:sp>
      <p:sp>
        <p:nvSpPr>
          <p:cNvPr id="12" name="标题 1"/>
          <p:cNvSpPr txBox="1"/>
          <p:nvPr>
            <p:custDataLst>
              <p:tags r:id="rId1"/>
            </p:custDataLst>
          </p:nvPr>
        </p:nvSpPr>
        <p:spPr>
          <a:xfrm>
            <a:off x="837919" y="1690909"/>
            <a:ext cx="4591966" cy="41437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10000"/>
              </a:lnSpc>
              <a:buClrTx/>
              <a:buSzTx/>
              <a:buFontTx/>
            </a:pPr>
            <a:r>
              <a:rPr kumimoji="1" lang="en-US" altLang="zh-CN" sz="22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Source Han Sans CN Bold"/>
                <a:ea typeface="Source Han Sans CN Bold"/>
                <a:cs typeface="Source Han Sans CN Bold"/>
              </a:rPr>
              <a:t>图灵机模型的创新与意义</a:t>
            </a:r>
          </a:p>
        </p:txBody>
      </p:sp>
      <p:pic>
        <p:nvPicPr>
          <p:cNvPr id="22" name="图片 21"/>
          <p:cNvPicPr/>
          <p:nvPr/>
        </p:nvPicPr>
        <p:blipFill>
          <a:blip r:embed="rId4"/>
          <a:stretch>
            <a:fillRect/>
          </a:stretch>
        </p:blipFill>
        <p:spPr>
          <a:xfrm>
            <a:off x="8275955" y="201930"/>
            <a:ext cx="2688590" cy="339217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75955" y="3806190"/>
            <a:ext cx="2763520" cy="2846705"/>
          </a:xfrm>
          <a:prstGeom prst="rect">
            <a:avLst/>
          </a:prstGeom>
        </p:spPr>
      </p:pic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94360" y="2506345"/>
            <a:ext cx="6791325" cy="4351655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just">
              <a:lnSpc>
                <a:spcPct val="100000"/>
              </a:lnSpc>
            </a:pPr>
            <a:r>
              <a:rPr lang="en-US" altLang="zh-CN" dirty="0"/>
              <a:t>1936</a:t>
            </a:r>
            <a:r>
              <a:rPr lang="zh-CN" altLang="en-US" dirty="0"/>
              <a:t>年，年仅</a:t>
            </a:r>
            <a:r>
              <a:rPr lang="en-US" altLang="zh-CN" dirty="0"/>
              <a:t>24</a:t>
            </a:r>
            <a:r>
              <a:rPr lang="zh-CN" altLang="en-US" dirty="0"/>
              <a:t>岁的图灵发表了一篇划时代的论文</a:t>
            </a:r>
            <a:r>
              <a:rPr lang="en-US" altLang="zh-CN" dirty="0"/>
              <a:t>《</a:t>
            </a:r>
            <a:r>
              <a:rPr lang="zh-CN" altLang="en-US" b="1" dirty="0"/>
              <a:t>论可计算数及其在判定问题上的应用</a:t>
            </a:r>
            <a:r>
              <a:rPr lang="en-US" altLang="zh-CN" dirty="0"/>
              <a:t>》</a:t>
            </a:r>
            <a:r>
              <a:rPr lang="zh-CN" altLang="en-US" dirty="0"/>
              <a:t>。这篇论文的目的是为了证伪希尔伯特提出的一个“可判定问题”，即是否有一个通用算法可以判断某一个问题是否可解。 </a:t>
            </a:r>
            <a:endParaRPr lang="en-US" altLang="zh-CN" dirty="0"/>
          </a:p>
          <a:p>
            <a:pPr algn="just">
              <a:lnSpc>
                <a:spcPct val="100000"/>
              </a:lnSpc>
            </a:pPr>
            <a:r>
              <a:rPr lang="zh-CN" altLang="en-US" dirty="0"/>
              <a:t>为了说明这一问题，图灵提出了被后人称为“图灵机”的通用计算模型，为现代计算机的诞生准备好了理论基础。因为这一伟大贡献，图灵被人称为计算机科学之父。</a:t>
            </a:r>
            <a:endParaRPr lang="zh-CN" altLang="en-US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  <a:sym typeface="+mn-ea"/>
              </a:rPr>
              <a:t>贡献一：图灵机</a:t>
            </a:r>
            <a:endParaRPr lang="zh-CN" altLang="en-US" dirty="0"/>
          </a:p>
        </p:txBody>
      </p:sp>
      <p:sp>
        <p:nvSpPr>
          <p:cNvPr id="12" name="标题 1"/>
          <p:cNvSpPr txBox="1"/>
          <p:nvPr>
            <p:custDataLst>
              <p:tags r:id="rId1"/>
            </p:custDataLst>
          </p:nvPr>
        </p:nvSpPr>
        <p:spPr>
          <a:xfrm>
            <a:off x="838200" y="1691005"/>
            <a:ext cx="5257800" cy="41465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10000"/>
              </a:lnSpc>
              <a:buClrTx/>
              <a:buSzTx/>
              <a:buFontTx/>
            </a:pPr>
            <a:r>
              <a:rPr kumimoji="1" lang="en-US" altLang="zh-CN" sz="22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Source Han Sans CN Bold"/>
                <a:ea typeface="Source Han Sans CN Bold"/>
                <a:cs typeface="Source Han Sans CN Bold"/>
                <a:sym typeface="+mn-ea"/>
              </a:rPr>
              <a:t>图灵机对计算机科学和人工智能的贡献</a:t>
            </a:r>
            <a:endParaRPr kumimoji="1" lang="en-US" altLang="zh-CN" sz="22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  <a:alpha val="43000"/>
                  </a:srgbClr>
                </a:outerShdw>
              </a:effectLst>
              <a:latin typeface="Source Han Sans CN Bold"/>
              <a:ea typeface="Source Han Sans CN Bold"/>
              <a:cs typeface="Source Han Sans CN Bold"/>
            </a:endParaRPr>
          </a:p>
        </p:txBody>
      </p:sp>
      <p:sp>
        <p:nvSpPr>
          <p:cNvPr id="13" name="标题 1"/>
          <p:cNvSpPr txBox="1"/>
          <p:nvPr>
            <p:custDataLst>
              <p:tags r:id="rId2"/>
            </p:custDataLst>
          </p:nvPr>
        </p:nvSpPr>
        <p:spPr>
          <a:xfrm>
            <a:off x="838200" y="2318385"/>
            <a:ext cx="6015355" cy="419544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marL="306070" indent="-306070" algn="just"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zh-CN" altLang="zh-CN" sz="2400" dirty="0">
                <a:solidFill>
                  <a:schemeClr val="tx2"/>
                </a:solidFill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图灵机的提出，直接激发了人们设计通用计算机的信心。</a:t>
            </a:r>
          </a:p>
          <a:p>
            <a:pPr marL="306070" indent="-306070" algn="just"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zh-CN" altLang="zh-CN" sz="2400" dirty="0">
                <a:solidFill>
                  <a:schemeClr val="tx2"/>
                </a:solidFill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它的存储区、程序、控制器等概念，为冯·诺依曼等人的存储程序结构设计提供了灵感，从而奠定了现代计算机架构的基础。从人工智能的角度来看，计算是人工智能的基石，没有计算机的诞生，也就没有人王智能的开端。因此，图灵机的提出，为人工智能的发展提供了计算工具，是人工智能得以诞生和发展的关键。</a:t>
            </a:r>
            <a:endParaRPr lang="zh-CN" altLang="zh-CN" sz="2400" dirty="0">
              <a:solidFill>
                <a:schemeClr val="tx2"/>
              </a:solidFill>
              <a:effectLst/>
              <a:latin typeface="等线" panose="02010600030101010101" pitchFamily="2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16" name="IM 16"/>
          <p:cNvPicPr/>
          <p:nvPr>
            <p:custDataLst>
              <p:tags r:id="rId3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7277100" y="2823210"/>
            <a:ext cx="4495800" cy="248920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ODc1NjFhMjNjZTNmM2FjYWUzYmU1NDk2NDc0OGE0ZmY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f"/>
  <p:tag name="KSO_WM_UNIT_SUBTYPE" val="g"/>
  <p:tag name="KSO_WM_UNIT_INDEX" val="2"/>
  <p:tag name="KSO_WM_BEAUTIFY_FLAG" val="#wm#"/>
  <p:tag name="KSO_WM_TAG_VERSION" val="3.0"/>
  <p:tag name="KSO_WM_UNIT_ID" val="custom20235973_1*f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5973"/>
  <p:tag name="KSO_WM_TEMPLATE_CATEGORY" val="custom"/>
  <p:tag name="KSO_WM_UNIT_VALUE" val="30"/>
  <p:tag name="KSO_WM_UNIT_PRESET_TEXT" val="金山办公软件有限公司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f"/>
  <p:tag name="KSO_WM_UNIT_SUBTYPE" val="g"/>
  <p:tag name="KSO_WM_UNIT_INDEX" val="2"/>
  <p:tag name="KSO_WM_BEAUTIFY_FLAG" val="#wm#"/>
  <p:tag name="KSO_WM_TAG_VERSION" val="3.0"/>
  <p:tag name="KSO_WM_UNIT_ID" val="custom20235973_1*f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5973"/>
  <p:tag name="KSO_WM_TEMPLATE_CATEGORY" val="custom"/>
  <p:tag name="KSO_WM_UNIT_VALUE" val="30"/>
  <p:tag name="KSO_WM_UNIT_PRESET_TEXT" val="金山办公软件有限公司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清华简约">
  <a:themeElements>
    <a:clrScheme name="清华紫主题">
      <a:dk1>
        <a:srgbClr val="000000"/>
      </a:dk1>
      <a:lt1>
        <a:srgbClr val="FFFFFF"/>
      </a:lt1>
      <a:dk2>
        <a:srgbClr val="3D3D3D"/>
      </a:dk2>
      <a:lt2>
        <a:srgbClr val="EBEBEB"/>
      </a:lt2>
      <a:accent1>
        <a:srgbClr val="660874"/>
      </a:accent1>
      <a:accent2>
        <a:srgbClr val="660874"/>
      </a:accent2>
      <a:accent3>
        <a:srgbClr val="E6C46D"/>
      </a:accent3>
      <a:accent4>
        <a:srgbClr val="969FA7"/>
      </a:accent4>
      <a:accent5>
        <a:srgbClr val="A9C37C"/>
      </a:accent5>
      <a:accent6>
        <a:srgbClr val="5A8071"/>
      </a:accent6>
      <a:hlink>
        <a:srgbClr val="007698"/>
      </a:hlink>
      <a:folHlink>
        <a:srgbClr val="43064C"/>
      </a:folHlink>
    </a:clrScheme>
    <a:fontScheme name="红利">
      <a:maj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红利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清华简约">
  <a:themeElements>
    <a:clrScheme name="清华紫主题">
      <a:dk1>
        <a:srgbClr val="000000"/>
      </a:dk1>
      <a:lt1>
        <a:srgbClr val="FFFFFF"/>
      </a:lt1>
      <a:dk2>
        <a:srgbClr val="3D3D3D"/>
      </a:dk2>
      <a:lt2>
        <a:srgbClr val="EBEBEB"/>
      </a:lt2>
      <a:accent1>
        <a:srgbClr val="660874"/>
      </a:accent1>
      <a:accent2>
        <a:srgbClr val="660874"/>
      </a:accent2>
      <a:accent3>
        <a:srgbClr val="E6C46D"/>
      </a:accent3>
      <a:accent4>
        <a:srgbClr val="969FA7"/>
      </a:accent4>
      <a:accent5>
        <a:srgbClr val="A9C37C"/>
      </a:accent5>
      <a:accent6>
        <a:srgbClr val="5A8071"/>
      </a:accent6>
      <a:hlink>
        <a:srgbClr val="007698"/>
      </a:hlink>
      <a:folHlink>
        <a:srgbClr val="43064C"/>
      </a:folHlink>
    </a:clrScheme>
    <a:fontScheme name="红利">
      <a:maj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红利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清华简约主题-扁平-16:9">
  <a:themeElements>
    <a:clrScheme name="清华紫主题">
      <a:dk1>
        <a:srgbClr val="000000"/>
      </a:dk1>
      <a:lt1>
        <a:srgbClr val="FFFFFF"/>
      </a:lt1>
      <a:dk2>
        <a:srgbClr val="3D3D3D"/>
      </a:dk2>
      <a:lt2>
        <a:srgbClr val="EBEBEB"/>
      </a:lt2>
      <a:accent1>
        <a:srgbClr val="660874"/>
      </a:accent1>
      <a:accent2>
        <a:srgbClr val="660874"/>
      </a:accent2>
      <a:accent3>
        <a:srgbClr val="E6C46D"/>
      </a:accent3>
      <a:accent4>
        <a:srgbClr val="969FA7"/>
      </a:accent4>
      <a:accent5>
        <a:srgbClr val="A9C37C"/>
      </a:accent5>
      <a:accent6>
        <a:srgbClr val="5A8071"/>
      </a:accent6>
      <a:hlink>
        <a:srgbClr val="007698"/>
      </a:hlink>
      <a:folHlink>
        <a:srgbClr val="43064C"/>
      </a:folHlink>
    </a:clrScheme>
    <a:fontScheme name="红利">
      <a:maj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红利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清华简约主题-扁平-16:9">
  <a:themeElements>
    <a:clrScheme name="清华紫主题">
      <a:dk1>
        <a:srgbClr val="000000"/>
      </a:dk1>
      <a:lt1>
        <a:srgbClr val="FFFFFF"/>
      </a:lt1>
      <a:dk2>
        <a:srgbClr val="3D3D3D"/>
      </a:dk2>
      <a:lt2>
        <a:srgbClr val="EBEBEB"/>
      </a:lt2>
      <a:accent1>
        <a:srgbClr val="660874"/>
      </a:accent1>
      <a:accent2>
        <a:srgbClr val="660874"/>
      </a:accent2>
      <a:accent3>
        <a:srgbClr val="E6C46D"/>
      </a:accent3>
      <a:accent4>
        <a:srgbClr val="969FA7"/>
      </a:accent4>
      <a:accent5>
        <a:srgbClr val="A9C37C"/>
      </a:accent5>
      <a:accent6>
        <a:srgbClr val="5A8071"/>
      </a:accent6>
      <a:hlink>
        <a:srgbClr val="007698"/>
      </a:hlink>
      <a:folHlink>
        <a:srgbClr val="43064C"/>
      </a:folHlink>
    </a:clrScheme>
    <a:fontScheme name="红利">
      <a:maj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红利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2_清华简约主题-扁平-16:9">
  <a:themeElements>
    <a:clrScheme name="清华紫主题">
      <a:dk1>
        <a:srgbClr val="000000"/>
      </a:dk1>
      <a:lt1>
        <a:srgbClr val="FFFFFF"/>
      </a:lt1>
      <a:dk2>
        <a:srgbClr val="3D3D3D"/>
      </a:dk2>
      <a:lt2>
        <a:srgbClr val="EBEBEB"/>
      </a:lt2>
      <a:accent1>
        <a:srgbClr val="660874"/>
      </a:accent1>
      <a:accent2>
        <a:srgbClr val="660874"/>
      </a:accent2>
      <a:accent3>
        <a:srgbClr val="E6C46D"/>
      </a:accent3>
      <a:accent4>
        <a:srgbClr val="969FA7"/>
      </a:accent4>
      <a:accent5>
        <a:srgbClr val="A9C37C"/>
      </a:accent5>
      <a:accent6>
        <a:srgbClr val="5A8071"/>
      </a:accent6>
      <a:hlink>
        <a:srgbClr val="007698"/>
      </a:hlink>
      <a:folHlink>
        <a:srgbClr val="43064C"/>
      </a:folHlink>
    </a:clrScheme>
    <a:fontScheme name="红利">
      <a:maj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红利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清华简约</Template>
  <TotalTime>0</TotalTime>
  <Words>3152</Words>
  <Application>Microsoft Macintosh PowerPoint</Application>
  <PresentationFormat>Widescreen</PresentationFormat>
  <Paragraphs>142</Paragraphs>
  <Slides>30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30</vt:i4>
      </vt:variant>
    </vt:vector>
  </HeadingPairs>
  <TitlesOfParts>
    <vt:vector size="47" baseType="lpstr">
      <vt:lpstr>Noto Sans SC</vt:lpstr>
      <vt:lpstr>Helvetica</vt:lpstr>
      <vt:lpstr>Source Han Sans CN Bold</vt:lpstr>
      <vt:lpstr>Calibri</vt:lpstr>
      <vt:lpstr>微软雅黑</vt:lpstr>
      <vt:lpstr>Wingdings</vt:lpstr>
      <vt:lpstr>OPPOSans H</vt:lpstr>
      <vt:lpstr>Gill Sans MT</vt:lpstr>
      <vt:lpstr>等线</vt:lpstr>
      <vt:lpstr>Helvetica Neue</vt:lpstr>
      <vt:lpstr>Alibaba PuHuiTi B</vt:lpstr>
      <vt:lpstr>Wingdings 2</vt:lpstr>
      <vt:lpstr>清华简约</vt:lpstr>
      <vt:lpstr>1_清华简约</vt:lpstr>
      <vt:lpstr>清华简约主题-扁平-16:9</vt:lpstr>
      <vt:lpstr>1_清华简约主题-扁平-16:9</vt:lpstr>
      <vt:lpstr>2_清华简约主题-扁平-16:9</vt:lpstr>
      <vt:lpstr>第一章：人工智能概述</vt:lpstr>
      <vt:lpstr>第五节：人工智能之父</vt:lpstr>
      <vt:lpstr>PowerPoint Presentation</vt:lpstr>
      <vt:lpstr>目录</vt:lpstr>
      <vt:lpstr>导入</vt:lpstr>
      <vt:lpstr>少年天才</vt:lpstr>
      <vt:lpstr>初露头角</vt:lpstr>
      <vt:lpstr>贡献一：图灵机</vt:lpstr>
      <vt:lpstr>贡献一：图灵机</vt:lpstr>
      <vt:lpstr>贡献一：图灵机</vt:lpstr>
      <vt:lpstr>贡献一：图灵机</vt:lpstr>
      <vt:lpstr>PowerPoint Presentation</vt:lpstr>
      <vt:lpstr>贡献一：图灵机</vt:lpstr>
      <vt:lpstr>年轻的密码学家</vt:lpstr>
      <vt:lpstr>贡献二：机器智能的最初思考和实践</vt:lpstr>
      <vt:lpstr>贡献二：机器智能的最初思考和实践</vt:lpstr>
      <vt:lpstr>贡献二：机器智能的最初思考和实践</vt:lpstr>
      <vt:lpstr>贡献二：机器智能的最初思考和实践</vt:lpstr>
      <vt:lpstr>贡献三：图灵测试</vt:lpstr>
      <vt:lpstr>PowerPoint Presentation</vt:lpstr>
      <vt:lpstr>贡献三：图灵测试</vt:lpstr>
      <vt:lpstr>贡献三：图灵测试</vt:lpstr>
      <vt:lpstr>课堂活动与讨论</vt:lpstr>
      <vt:lpstr>课堂活动与讨论</vt:lpstr>
      <vt:lpstr>课堂活动与讨论</vt:lpstr>
      <vt:lpstr>PowerPoint Presentation</vt:lpstr>
      <vt:lpstr>百年影响</vt:lpstr>
      <vt:lpstr>百年影响</vt:lpstr>
      <vt:lpstr>课程总结</vt:lpstr>
      <vt:lpstr>课后作业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第一节：智能机器的梦想</dc:title>
  <dc:creator>wangd</dc:creator>
  <cp:lastModifiedBy>Yuqing Long</cp:lastModifiedBy>
  <cp:revision>33</cp:revision>
  <dcterms:created xsi:type="dcterms:W3CDTF">2025-01-25T07:54:00Z</dcterms:created>
  <dcterms:modified xsi:type="dcterms:W3CDTF">2025-11-29T06:00:53Z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088E8478E49E479190E246C75FDF5DB6_12</vt:lpwstr>
  </property>
  <property fmtid="{D5CDD505-2E9C-101B-9397-08002B2CF9AE}" pid="3" name="KSOProductBuildVer">
    <vt:lpwstr>2052-12.1.0.19770</vt:lpwstr>
  </property>
</Properties>
</file>